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757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3080580F-A111-483F-B8E7-5403D97247BF}" name="Main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</p14:sldIdLst>
        </p14:section>
      </p14:section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764" autoAdjust="0"/>
    <p:restoredTop sz="100000" autoAdjust="0"/>
  </p:normalViewPr>
  <p:slideViewPr>
    <p:cSldViewPr snapToGrid="0">
      <p:cViewPr>
        <p:scale>
          <a:sx n="110" d="100"/>
          <a:sy n="110" d="100"/>
        </p:scale>
        <p:origin x="72" y="1464"/>
      </p:cViewPr>
      <p:guideLst>
        <p:guide orient="horz" pos="2159"/>
        <p:guide pos="311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3126"/>
        <p:guide pos="2140"/>
      </p:guideLst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presProps" Target="presProps.xml"  /><Relationship Id="rId29" Type="http://schemas.openxmlformats.org/officeDocument/2006/relationships/viewProps" Target="viewProps.xml"  /><Relationship Id="rId3" Type="http://schemas.openxmlformats.org/officeDocument/2006/relationships/slide" Target="slides/slide1.xml"  /><Relationship Id="rId30" Type="http://schemas.openxmlformats.org/officeDocument/2006/relationships/theme" Target="theme/theme1.xml"  /><Relationship Id="rId31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C87A23F8-1023-44DB-94FA-324FF4C25C44}" type="datetime1">
              <a:rPr lang="ko-KR" altLang="en-US"/>
              <a:pPr lvl="0">
                <a:defRPr/>
              </a:pPr>
              <a:t>2020-02-24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14DA1AB3-0D09-4229-8046-2E50F36D284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7BD3AEA-534D-4E7D-A62D-270999C1AB8C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7BD3AEA-534D-4E7D-A62D-270999C1AB8C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7BD3AEA-534D-4E7D-A62D-270999C1AB8C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80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76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190E9D-60B0-4E12-89F1-BFD464F00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632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1BF82A-A657-48CC-B56B-8C339749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25344"/>
            <a:ext cx="416496" cy="287758"/>
          </a:xfrm>
        </p:spPr>
        <p:txBody>
          <a:bodyPr/>
          <a:lstStyle>
            <a:lvl1pPr>
              <a:defRPr b="1"/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F1E8A90-373E-4095-A817-705F5CD9AAE7}"/>
              </a:ext>
            </a:extLst>
          </p:cNvPr>
          <p:cNvGrpSpPr/>
          <p:nvPr userDrawn="1"/>
        </p:nvGrpSpPr>
        <p:grpSpPr>
          <a:xfrm>
            <a:off x="200024" y="2132856"/>
            <a:ext cx="9610724" cy="4536231"/>
            <a:chOff x="302539" y="2132856"/>
            <a:chExt cx="9403435" cy="4536231"/>
          </a:xfrm>
        </p:grpSpPr>
        <p:sp>
          <p:nvSpPr>
            <p:cNvPr id="4" name="Oval 23">
              <a:extLst>
                <a:ext uri="{FF2B5EF4-FFF2-40B4-BE49-F238E27FC236}">
                  <a16:creationId xmlns:a16="http://schemas.microsoft.com/office/drawing/2014/main" id="{D89A30DF-5BFF-46F3-B206-098D2C8470E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2539" y="2132856"/>
              <a:ext cx="9403435" cy="4536231"/>
            </a:xfrm>
            <a:prstGeom prst="rect">
              <a:avLst/>
            </a:prstGeom>
            <a:gradFill>
              <a:gsLst>
                <a:gs pos="0">
                  <a:schemeClr val="bg1">
                    <a:lumMod val="87000"/>
                    <a:lumOff val="13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3175">
              <a:noFill/>
            </a:ln>
            <a:effectLst>
              <a:outerShdw blurRad="241300" dist="2540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14000"/>
                </a:lnSpc>
              </a:pP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5E20572-627A-41BC-B8A8-4F4A681665EB}"/>
                </a:ext>
              </a:extLst>
            </p:cNvPr>
            <p:cNvSpPr/>
            <p:nvPr userDrawn="1"/>
          </p:nvSpPr>
          <p:spPr>
            <a:xfrm>
              <a:off x="312674" y="2132856"/>
              <a:ext cx="3082469" cy="4523524"/>
            </a:xfrm>
            <a:prstGeom prst="roundRect">
              <a:avLst>
                <a:gd name="adj" fmla="val 759"/>
              </a:avLst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  <a:effectLst>
              <a:outerShdw blurRad="241300" dist="254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4000"/>
                </a:lnSpc>
              </a:pP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8E2BAC0-3262-41BA-B534-CEF81EF3C1A1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615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9193FD6-AFBB-46EF-A2C0-F1CE18B8C5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880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1627133-8902-4F24-8CC3-F18D4EAAB698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80597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188914"/>
            <a:ext cx="8915400" cy="3603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3429000"/>
            <a:ext cx="8915400" cy="269716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89504" y="6570242"/>
            <a:ext cx="416496" cy="28775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900" spc="-6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66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3000" b="1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8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6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  <p15:guide id="3" pos="126" userDrawn="1">
          <p15:clr>
            <a:srgbClr val="F26B43"/>
          </p15:clr>
        </p15:guide>
        <p15:guide id="4" pos="61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orient="horz" pos="3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Relationship Id="rId4" Type="http://schemas.openxmlformats.org/officeDocument/2006/relationships/image" Target="../media/image14.png"  /><Relationship Id="rId5" Type="http://schemas.openxmlformats.org/officeDocument/2006/relationships/image" Target="../media/image17.png"  /><Relationship Id="rId6" Type="http://schemas.openxmlformats.org/officeDocument/2006/relationships/image" Target="../media/image14.png"  /><Relationship Id="rId7" Type="http://schemas.openxmlformats.org/officeDocument/2006/relationships/image" Target="../media/image1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9.jpeg"  /><Relationship Id="rId3" Type="http://schemas.openxmlformats.org/officeDocument/2006/relationships/image" Target="../media/image2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2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25.png"  /><Relationship Id="rId3" Type="http://schemas.openxmlformats.org/officeDocument/2006/relationships/image" Target="../media/image26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10" Type="http://schemas.openxmlformats.org/officeDocument/2006/relationships/image" Target="../media/image37.jpeg"  /><Relationship Id="rId11" Type="http://schemas.openxmlformats.org/officeDocument/2006/relationships/image" Target="../media/image38.jpeg"  /><Relationship Id="rId12" Type="http://schemas.openxmlformats.org/officeDocument/2006/relationships/image" Target="../media/image39.png"  /><Relationship Id="rId13" Type="http://schemas.openxmlformats.org/officeDocument/2006/relationships/image" Target="../media/image40.jpeg"  /><Relationship Id="rId14" Type="http://schemas.openxmlformats.org/officeDocument/2006/relationships/image" Target="../media/image41.png"  /><Relationship Id="rId15" Type="http://schemas.openxmlformats.org/officeDocument/2006/relationships/image" Target="../media/image42.png"  /><Relationship Id="rId16" Type="http://schemas.openxmlformats.org/officeDocument/2006/relationships/image" Target="../media/image43.gif"  /><Relationship Id="rId17" Type="http://schemas.openxmlformats.org/officeDocument/2006/relationships/image" Target="../media/image44.png"  /><Relationship Id="rId18" Type="http://schemas.openxmlformats.org/officeDocument/2006/relationships/image" Target="../media/image45.png"  /><Relationship Id="rId19" Type="http://schemas.openxmlformats.org/officeDocument/2006/relationships/image" Target="../media/image46.png"  /><Relationship Id="rId2" Type="http://schemas.openxmlformats.org/officeDocument/2006/relationships/slideLayout" Target="../slideLayouts/slideLayout4.xml"  /><Relationship Id="rId20" Type="http://schemas.openxmlformats.org/officeDocument/2006/relationships/image" Target="../media/image47.png"  /><Relationship Id="rId21" Type="http://schemas.openxmlformats.org/officeDocument/2006/relationships/image" Target="../media/image48.png"  /><Relationship Id="rId22" Type="http://schemas.openxmlformats.org/officeDocument/2006/relationships/image" Target="../media/image49.png"  /><Relationship Id="rId3" Type="http://schemas.openxmlformats.org/officeDocument/2006/relationships/image" Target="../media/image30.png"  /><Relationship Id="rId4" Type="http://schemas.openxmlformats.org/officeDocument/2006/relationships/image" Target="../media/image31.jpeg"  /><Relationship Id="rId5" Type="http://schemas.openxmlformats.org/officeDocument/2006/relationships/image" Target="../media/image32.png"  /><Relationship Id="rId6" Type="http://schemas.openxmlformats.org/officeDocument/2006/relationships/image" Target="../media/image33.png"  /><Relationship Id="rId7" Type="http://schemas.openxmlformats.org/officeDocument/2006/relationships/image" Target="../media/image34.png"  /><Relationship Id="rId8" Type="http://schemas.openxmlformats.org/officeDocument/2006/relationships/image" Target="../media/image35.jpeg"  /><Relationship Id="rId9" Type="http://schemas.openxmlformats.org/officeDocument/2006/relationships/image" Target="../media/image36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50.jpeg"  /><Relationship Id="rId3" Type="http://schemas.openxmlformats.org/officeDocument/2006/relationships/image" Target="../media/image51.jpe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2.jpeg"  /><Relationship Id="rId4" Type="http://schemas.openxmlformats.org/officeDocument/2006/relationships/image" Target="../media/image3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4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Relationship Id="rId4" Type="http://schemas.openxmlformats.org/officeDocument/2006/relationships/image" Target="../media/image6.png"  /><Relationship Id="rId5" Type="http://schemas.openxmlformats.org/officeDocument/2006/relationships/image" Target="../media/image6.png"  /><Relationship Id="rId6" Type="http://schemas.openxmlformats.org/officeDocument/2006/relationships/image" Target="../media/image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3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200026" y="188913"/>
            <a:ext cx="9505950" cy="648017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ko-KR" altLang="en-US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 flipH="1">
            <a:off x="1618348" y="188913"/>
            <a:ext cx="6645756" cy="648017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2578101" y="1118053"/>
            <a:ext cx="4749800" cy="4621894"/>
          </a:xfrm>
          <a:prstGeom prst="rect">
            <a:avLst/>
          </a:prstGeom>
          <a:solidFill>
            <a:srgbClr val="4c4c4c">
              <a:alpha val="94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58" name="Text Box 10"/>
          <p:cNvSpPr txBox="1">
            <a:spLocks noChangeArrowheads="1"/>
          </p:cNvSpPr>
          <p:nvPr/>
        </p:nvSpPr>
        <p:spPr>
          <a:xfrm>
            <a:off x="6537176" y="5794134"/>
            <a:ext cx="790719" cy="359003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>
              <a:defRPr/>
            </a:pPr>
            <a:r>
              <a:rPr lang="en-US" altLang="ko-KR" sz="8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02. 2020</a:t>
            </a:r>
            <a:endParaRPr lang="en-US" altLang="ko-KR" sz="8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>
          <a:xfrm>
            <a:off x="2900799" y="2777885"/>
            <a:ext cx="4860513" cy="1477328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square" lIns="144000" tIns="0" rIns="179999" bIns="0" anchor="ctr">
            <a:noAutofit/>
          </a:bodyPr>
          <a:lstStyle/>
          <a:p>
            <a:pPr lvl="0">
              <a:defRPr/>
            </a:pPr>
            <a:r>
              <a:rPr lang="en-US" altLang="ko-KR" sz="28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+mj-ea"/>
                <a:ea typeface="+mj-ea"/>
                <a:cs typeface="+mj-cs"/>
              </a:rPr>
              <a:t>TEAM JSK</a:t>
            </a:r>
            <a:endParaRPr lang="en-US" altLang="ko-KR" sz="28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+mj-ea"/>
              <a:ea typeface="+mj-ea"/>
              <a:cs typeface="+mj-cs"/>
            </a:endParaRPr>
          </a:p>
          <a:p>
            <a:pPr lvl="0">
              <a:defRPr/>
            </a:pPr>
            <a:r>
              <a:rPr lang="en-US" altLang="ko-KR" sz="44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STAY WITH ME</a:t>
            </a:r>
            <a:endParaRPr lang="en-US" altLang="ko-KR" sz="4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3114018" y="4479441"/>
            <a:ext cx="134368" cy="134368"/>
          </a:xfrm>
          <a:prstGeom prst="ellipse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sz="1600">
              <a:latin typeface="+mj-ea"/>
              <a:ea typeface="+mj-ea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094206" y="5506256"/>
            <a:ext cx="233689" cy="233689"/>
          </a:xfrm>
          <a:prstGeom prst="rect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>
          <a:xfrm>
            <a:off x="3067958" y="2071219"/>
            <a:ext cx="1833488" cy="359003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>
              <a:defRPr/>
            </a:pPr>
            <a:r>
              <a:rPr lang="en-US" altLang="ko-KR" sz="8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FINAL PROJECT</a:t>
            </a:r>
            <a:endParaRPr lang="en-US" altLang="ko-KR" sz="8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DOCUMENTS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8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3800872" y="1772816"/>
            <a:ext cx="2222923" cy="444604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400" i="1">
                <a:solidFill>
                  <a:schemeClr val="lt1"/>
                </a:solidFill>
                <a:latin typeface="나눔스퀘어 Bold"/>
                <a:ea typeface="나눔스퀘어 Bold"/>
              </a:rPr>
              <a:t>메뉴 계층</a:t>
            </a:r>
            <a:endParaRPr lang="ko-KR" altLang="en-US" sz="2400" i="1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28763" y="3429000"/>
            <a:ext cx="6848474" cy="1228725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65168" y="3501008"/>
            <a:ext cx="1838325" cy="542925"/>
          </a:xfrm>
          <a:prstGeom prst="rect">
            <a:avLst/>
          </a:prstGeom>
        </p:spPr>
      </p:pic>
      <p:sp>
        <p:nvSpPr>
          <p:cNvPr id="13" name=""/>
          <p:cNvSpPr txBox="1"/>
          <p:nvPr/>
        </p:nvSpPr>
        <p:spPr>
          <a:xfrm>
            <a:off x="4016896" y="2845331"/>
            <a:ext cx="1799069" cy="36764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>
                <a:latin typeface="한컴 윤고딕 740"/>
              </a:rPr>
              <a:t>✔</a:t>
            </a:r>
            <a:r>
              <a:rPr lang="ko-KR" altLang="en-US">
                <a:latin typeface="한컴 윤고딕 740"/>
                <a:ea typeface="한컴 윤고딕 740"/>
              </a:rPr>
              <a:t>비회원 접속 시</a:t>
            </a:r>
            <a:endParaRPr lang="ko-KR" altLang="en-US">
              <a:latin typeface="한컴 윤고딕 740"/>
            </a:endParaRPr>
          </a:p>
        </p:txBody>
      </p:sp>
      <p:sp>
        <p:nvSpPr>
          <p:cNvPr id="14" name=""/>
          <p:cNvSpPr/>
          <p:nvPr/>
        </p:nvSpPr>
        <p:spPr>
          <a:xfrm>
            <a:off x="5375523" y="3573016"/>
            <a:ext cx="648072" cy="360040"/>
          </a:xfrm>
          <a:prstGeom prst="rect">
            <a:avLst/>
          </a:prstGeom>
          <a:pattFill prst="wdUpDiag">
            <a:fgClr>
              <a:schemeClr val="lt1">
                <a:alpha val="0"/>
              </a:schemeClr>
            </a:fgClr>
            <a:bgClr>
              <a:srgbClr val="ff0000">
                <a:alpha val="35000"/>
              </a:srgbClr>
            </a:bgClr>
          </a:pattFill>
          <a:ln w="127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5" name=""/>
          <p:cNvSpPr/>
          <p:nvPr/>
        </p:nvSpPr>
        <p:spPr>
          <a:xfrm>
            <a:off x="4736976" y="4158605"/>
            <a:ext cx="648072" cy="360040"/>
          </a:xfrm>
          <a:prstGeom prst="rect">
            <a:avLst/>
          </a:prstGeom>
          <a:pattFill prst="wdUpDiag">
            <a:fgClr>
              <a:schemeClr val="lt1">
                <a:alpha val="0"/>
              </a:schemeClr>
            </a:fgClr>
            <a:bgClr>
              <a:srgbClr val="ff0000">
                <a:alpha val="35000"/>
              </a:srgbClr>
            </a:bgClr>
          </a:pattFill>
          <a:ln w="127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"/>
          <p:cNvSpPr/>
          <p:nvPr/>
        </p:nvSpPr>
        <p:spPr>
          <a:xfrm>
            <a:off x="2072680" y="4168130"/>
            <a:ext cx="864096" cy="360040"/>
          </a:xfrm>
          <a:prstGeom prst="rect">
            <a:avLst/>
          </a:prstGeom>
          <a:pattFill prst="wdUpDiag">
            <a:fgClr>
              <a:schemeClr val="lt1">
                <a:alpha val="0"/>
              </a:schemeClr>
            </a:fgClr>
            <a:bgClr>
              <a:srgbClr val="ff0000">
                <a:alpha val="35000"/>
              </a:srgbClr>
            </a:bgClr>
          </a:pattFill>
          <a:ln w="127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"/>
          <p:cNvSpPr/>
          <p:nvPr/>
        </p:nvSpPr>
        <p:spPr>
          <a:xfrm>
            <a:off x="3503315" y="4158605"/>
            <a:ext cx="720080" cy="360040"/>
          </a:xfrm>
          <a:prstGeom prst="rect">
            <a:avLst/>
          </a:prstGeom>
          <a:pattFill prst="wdUpDiag">
            <a:fgClr>
              <a:schemeClr val="lt1">
                <a:alpha val="0"/>
              </a:schemeClr>
            </a:fgClr>
            <a:bgClr>
              <a:srgbClr val="ff0000">
                <a:alpha val="35000"/>
              </a:srgbClr>
            </a:bgClr>
          </a:pattFill>
          <a:ln w="127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7295356" y="3179068"/>
            <a:ext cx="361181" cy="207640"/>
          </a:xfrm>
          <a:prstGeom prst="rect">
            <a:avLst/>
          </a:prstGeom>
          <a:pattFill prst="wdUpDiag">
            <a:fgClr>
              <a:schemeClr val="lt1">
                <a:alpha val="0"/>
              </a:schemeClr>
            </a:fgClr>
            <a:bgClr>
              <a:srgbClr val="ff0000">
                <a:alpha val="35000"/>
              </a:srgbClr>
            </a:bgClr>
          </a:pattFill>
          <a:ln w="127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"/>
          <p:cNvSpPr txBox="1"/>
          <p:nvPr/>
        </p:nvSpPr>
        <p:spPr>
          <a:xfrm>
            <a:off x="7617296" y="3156590"/>
            <a:ext cx="741844" cy="27241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1200"/>
              <a:t>접근불가</a:t>
            </a:r>
            <a:endParaRPr lang="ko-KR" altLang="en-US" sz="1200"/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46070" y="4706431"/>
            <a:ext cx="7200304" cy="207389"/>
          </a:xfrm>
          <a:prstGeom prst="rect">
            <a:avLst/>
          </a:prstGeom>
        </p:spPr>
      </p:pic>
      <p:cxnSp>
        <p:nvCxnSpPr>
          <p:cNvPr id="21" name=""/>
          <p:cNvCxnSpPr>
            <a:stCxn id="15" idx="2"/>
            <a:endCxn id="20" idx="0"/>
          </p:cNvCxnSpPr>
          <p:nvPr/>
        </p:nvCxnSpPr>
        <p:spPr>
          <a:xfrm rot="5400000">
            <a:off x="4959724" y="4605143"/>
            <a:ext cx="187786" cy="147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DOCUMENTS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9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3800872" y="1772816"/>
            <a:ext cx="2222923" cy="444604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400" i="1">
                <a:solidFill>
                  <a:schemeClr val="lt1"/>
                </a:solidFill>
                <a:latin typeface="나눔스퀘어 Bold"/>
                <a:ea typeface="나눔스퀘어 Bold"/>
              </a:rPr>
              <a:t>메뉴 계층</a:t>
            </a:r>
            <a:endParaRPr lang="ko-KR" altLang="en-US" sz="2400" i="1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1243251" y="2553519"/>
            <a:ext cx="1102151" cy="36268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latin typeface="한컴 윤고딕 740"/>
              </a:rPr>
              <a:t>✔</a:t>
            </a:r>
            <a:r>
              <a:rPr lang="ko-KR" altLang="en-US">
                <a:latin typeface="한컴 윤고딕 740"/>
                <a:ea typeface="한컴 윤고딕 740"/>
              </a:rPr>
              <a:t>비회원</a:t>
            </a: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4175217" y="2556983"/>
            <a:ext cx="1898787" cy="365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한컴 윤고딕 740"/>
              </a:rPr>
              <a:t>✔게스트</a:t>
            </a:r>
            <a:r>
              <a:rPr lang="en-US" altLang="ko-KR">
                <a:latin typeface="한컴 윤고딕 740"/>
              </a:rPr>
              <a:t>/</a:t>
            </a:r>
            <a:r>
              <a:rPr lang="ko-KR" altLang="en-US">
                <a:latin typeface="한컴 윤고딕 740"/>
                <a:ea typeface="한컴 윤고딕 740"/>
              </a:rPr>
              <a:t>호스트</a:t>
            </a: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29" name=""/>
          <p:cNvSpPr txBox="1"/>
          <p:nvPr/>
        </p:nvSpPr>
        <p:spPr>
          <a:xfrm>
            <a:off x="7413719" y="2532738"/>
            <a:ext cx="1102151" cy="362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한컴 윤고딕 740"/>
              </a:rPr>
              <a:t>✔</a:t>
            </a:r>
            <a:r>
              <a:rPr lang="ko-KR" altLang="en-US">
                <a:latin typeface="한컴 윤고딕 740"/>
                <a:ea typeface="한컴 윤고딕 740"/>
              </a:rPr>
              <a:t>관리자</a:t>
            </a:r>
            <a:endParaRPr lang="ko-KR" altLang="en-US">
              <a:latin typeface="한컴 윤고딕 740"/>
              <a:ea typeface="한컴 윤고딕 740"/>
            </a:endParaRPr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rcRect l="69670" b="48630"/>
          <a:stretch>
            <a:fillRect/>
          </a:stretch>
        </p:blipFill>
        <p:spPr>
          <a:xfrm>
            <a:off x="836035" y="3025053"/>
            <a:ext cx="2077315" cy="631247"/>
          </a:xfrm>
          <a:prstGeom prst="rect">
            <a:avLst/>
          </a:prstGeom>
        </p:spPr>
      </p:pic>
      <p:pic>
        <p:nvPicPr>
          <p:cNvPr id="3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9859" y="3072678"/>
            <a:ext cx="1838325" cy="542925"/>
          </a:xfrm>
          <a:prstGeom prst="rect">
            <a:avLst/>
          </a:prstGeom>
        </p:spPr>
      </p:pic>
      <p:pic>
        <p:nvPicPr>
          <p:cNvPr id="34" name=""/>
          <p:cNvPicPr>
            <a:picLocks noChangeAspect="1"/>
          </p:cNvPicPr>
          <p:nvPr/>
        </p:nvPicPr>
        <p:blipFill rotWithShape="1">
          <a:blip r:embed="rId4"/>
          <a:srcRect l="69670" b="48630"/>
          <a:stretch>
            <a:fillRect/>
          </a:stretch>
        </p:blipFill>
        <p:spPr>
          <a:xfrm>
            <a:off x="7136389" y="2995611"/>
            <a:ext cx="2077315" cy="631247"/>
          </a:xfrm>
          <a:prstGeom prst="rect">
            <a:avLst/>
          </a:prstGeom>
        </p:spPr>
      </p:pic>
      <p:pic>
        <p:nvPicPr>
          <p:cNvPr id="3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229043" y="3056225"/>
            <a:ext cx="1838325" cy="542925"/>
          </a:xfrm>
          <a:prstGeom prst="rect">
            <a:avLst/>
          </a:prstGeom>
        </p:spPr>
      </p:pic>
      <p:pic>
        <p:nvPicPr>
          <p:cNvPr id="33" name=""/>
          <p:cNvPicPr>
            <a:picLocks noChangeAspect="1"/>
          </p:cNvPicPr>
          <p:nvPr/>
        </p:nvPicPr>
        <p:blipFill rotWithShape="1">
          <a:blip r:embed="rId6"/>
          <a:srcRect l="69670" b="48630"/>
          <a:stretch>
            <a:fillRect/>
          </a:stretch>
        </p:blipFill>
        <p:spPr>
          <a:xfrm>
            <a:off x="4062412" y="3022455"/>
            <a:ext cx="2077315" cy="631247"/>
          </a:xfrm>
          <a:prstGeom prst="rect">
            <a:avLst/>
          </a:prstGeom>
        </p:spPr>
      </p:pic>
      <p:pic>
        <p:nvPicPr>
          <p:cNvPr id="35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76794" y="3807967"/>
            <a:ext cx="7115803" cy="2606657"/>
          </a:xfrm>
          <a:prstGeom prst="rect">
            <a:avLst/>
          </a:prstGeom>
        </p:spPr>
      </p:pic>
      <p:sp>
        <p:nvSpPr>
          <p:cNvPr id="36" name=""/>
          <p:cNvSpPr/>
          <p:nvPr/>
        </p:nvSpPr>
        <p:spPr>
          <a:xfrm>
            <a:off x="1381125" y="3801341"/>
            <a:ext cx="1177636" cy="173181"/>
          </a:xfrm>
          <a:prstGeom prst="rect">
            <a:avLst/>
          </a:prstGeom>
          <a:solidFill>
            <a:srgbClr val="ffe766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7" name=""/>
          <p:cNvSpPr/>
          <p:nvPr/>
        </p:nvSpPr>
        <p:spPr>
          <a:xfrm>
            <a:off x="4122594" y="3798743"/>
            <a:ext cx="3134590" cy="181840"/>
          </a:xfrm>
          <a:prstGeom prst="rect">
            <a:avLst/>
          </a:prstGeom>
          <a:solidFill>
            <a:srgbClr val="ffe766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"/>
          <p:cNvSpPr/>
          <p:nvPr/>
        </p:nvSpPr>
        <p:spPr>
          <a:xfrm>
            <a:off x="3202998" y="4318289"/>
            <a:ext cx="1177636" cy="173181"/>
          </a:xfrm>
          <a:prstGeom prst="rect">
            <a:avLst/>
          </a:prstGeom>
          <a:solidFill>
            <a:srgbClr val="ffe766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"/>
          <p:cNvSpPr/>
          <p:nvPr/>
        </p:nvSpPr>
        <p:spPr>
          <a:xfrm flipH="1">
            <a:off x="1207943" y="3645477"/>
            <a:ext cx="181840" cy="779317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0" name=""/>
          <p:cNvSpPr/>
          <p:nvPr/>
        </p:nvSpPr>
        <p:spPr>
          <a:xfrm rot="16217364">
            <a:off x="4671382" y="3565967"/>
            <a:ext cx="329440" cy="10360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1" name=""/>
          <p:cNvSpPr/>
          <p:nvPr/>
        </p:nvSpPr>
        <p:spPr>
          <a:xfrm rot="18450376">
            <a:off x="7127101" y="3555575"/>
            <a:ext cx="329440" cy="10360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4186669" y="1558635"/>
            <a:ext cx="1577341" cy="3920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&lt;security&gt;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rcRect t="3160" b="90280"/>
          <a:stretch>
            <a:fillRect/>
          </a:stretch>
        </p:blipFill>
        <p:spPr>
          <a:xfrm>
            <a:off x="5753221" y="4087090"/>
            <a:ext cx="3335238" cy="450272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4125" y="3643746"/>
            <a:ext cx="4097481" cy="1311841"/>
          </a:xfrm>
          <a:prstGeom prst="rect">
            <a:avLst/>
          </a:prstGeom>
        </p:spPr>
      </p:pic>
      <p:sp>
        <p:nvSpPr>
          <p:cNvPr id="16" name=""/>
          <p:cNvSpPr txBox="1"/>
          <p:nvPr/>
        </p:nvSpPr>
        <p:spPr>
          <a:xfrm>
            <a:off x="3736397" y="2242704"/>
            <a:ext cx="2593917" cy="698616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4000">
                <a:latin typeface="에스코어 드림 7 ExtraBold"/>
                <a:ea typeface="에스코어 드림 7 ExtraBold"/>
              </a:rPr>
              <a:t>http</a:t>
            </a:r>
            <a:r>
              <a:rPr lang="en-US" altLang="ko-KR" sz="4000">
                <a:solidFill>
                  <a:srgbClr val="ff0000"/>
                </a:solidFill>
                <a:latin typeface="에스코어 드림 7 ExtraBold"/>
                <a:ea typeface="에스코어 드림 7 ExtraBold"/>
              </a:rPr>
              <a:t>s</a:t>
            </a:r>
            <a:r>
              <a:rPr lang="en-US" altLang="ko-KR" sz="4000">
                <a:latin typeface="에스코어 드림 7 ExtraBold"/>
                <a:ea typeface="에스코어 드림 7 ExtraBold"/>
              </a:rPr>
              <a:t> </a:t>
            </a: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SSL</a:t>
            </a:r>
            <a:endParaRPr lang="en-US" altLang="ko-KR" sz="40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3866282" y="2577811"/>
            <a:ext cx="1997308" cy="6986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CSRF</a:t>
            </a:r>
            <a:r>
              <a:rPr lang="ko-KR" altLang="en-US" sz="2000" i="1">
                <a:solidFill>
                  <a:schemeClr val="dk1"/>
                </a:solidFill>
                <a:latin typeface="에스코어 드림 6 Bold"/>
                <a:ea typeface="에스코어 드림 6 Bold"/>
              </a:rPr>
              <a:t>공격</a:t>
            </a:r>
            <a:endParaRPr lang="ko-KR" altLang="en-US" sz="2000" i="1">
              <a:solidFill>
                <a:schemeClr val="dk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186669" y="1558635"/>
            <a:ext cx="1577341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&lt;security&gt;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3222046" y="3313832"/>
            <a:ext cx="3338602" cy="57132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:</a:t>
            </a:r>
            <a:r>
              <a:rPr lang="ko-KR" altLang="en-US"/>
              <a:t> 웹 어플리케이션 취약점 중 하나</a:t>
            </a:r>
            <a:endParaRPr lang="ko-KR" altLang="en-US"/>
          </a:p>
          <a:p>
            <a:pPr>
              <a:defRPr/>
            </a:pPr>
            <a:endParaRPr lang="ko-KR" altLang="en-US" sz="1400"/>
          </a:p>
        </p:txBody>
      </p:sp>
      <p:sp>
        <p:nvSpPr>
          <p:cNvPr id="15" name=""/>
          <p:cNvSpPr txBox="1"/>
          <p:nvPr/>
        </p:nvSpPr>
        <p:spPr>
          <a:xfrm>
            <a:off x="3713011" y="4297506"/>
            <a:ext cx="2455379" cy="6986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CSRF</a:t>
            </a:r>
            <a:r>
              <a:rPr lang="ko-KR" altLang="en-US" sz="2000" i="1">
                <a:solidFill>
                  <a:schemeClr val="dk1"/>
                </a:solidFill>
                <a:latin typeface="에스코어 드림 6 Bold"/>
                <a:ea typeface="에스코어 드림 6 Bold"/>
              </a:rPr>
              <a:t> </a:t>
            </a:r>
            <a:r>
              <a:rPr lang="en-US" altLang="ko-KR" sz="2000" i="1">
                <a:solidFill>
                  <a:srgbClr val="ff0000"/>
                </a:solidFill>
                <a:latin typeface="에스코어 드림 6 Bold"/>
                <a:ea typeface="에스코어 드림 6 Bold"/>
              </a:rPr>
              <a:t>Tocken</a:t>
            </a:r>
            <a:endParaRPr lang="en-US" altLang="ko-KR" sz="2000" i="1">
              <a:solidFill>
                <a:srgbClr val="ff0000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16" name=""/>
          <p:cNvSpPr txBox="1"/>
          <p:nvPr/>
        </p:nvSpPr>
        <p:spPr>
          <a:xfrm>
            <a:off x="3980584" y="4990232"/>
            <a:ext cx="1728012" cy="571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:</a:t>
            </a:r>
            <a:r>
              <a:rPr lang="ko-KR" altLang="en-US"/>
              <a:t> 공격 방어 기법</a:t>
            </a:r>
            <a:endParaRPr lang="ko-KR" altLang="en-US"/>
          </a:p>
          <a:p>
            <a:pPr>
              <a:defRPr/>
            </a:pP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186669" y="1558635"/>
            <a:ext cx="1577341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&lt;security&gt;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rcRect t="31390" b="7110"/>
          <a:stretch>
            <a:fillRect/>
          </a:stretch>
        </p:blipFill>
        <p:spPr>
          <a:xfrm>
            <a:off x="1601932" y="3516889"/>
            <a:ext cx="6667500" cy="1798493"/>
          </a:xfrm>
          <a:prstGeom prst="rect">
            <a:avLst/>
          </a:prstGeom>
        </p:spPr>
      </p:pic>
      <p:sp>
        <p:nvSpPr>
          <p:cNvPr id="15" name=""/>
          <p:cNvSpPr txBox="1"/>
          <p:nvPr/>
        </p:nvSpPr>
        <p:spPr>
          <a:xfrm>
            <a:off x="3717521" y="2380903"/>
            <a:ext cx="2453640" cy="69723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CSRF</a:t>
            </a:r>
            <a:r>
              <a:rPr lang="ko-KR" altLang="en-US" sz="2000" i="1">
                <a:solidFill>
                  <a:schemeClr val="dk1"/>
                </a:solidFill>
                <a:latin typeface="에스코어 드림 6 Bold"/>
                <a:ea typeface="에스코어 드림 6 Bold"/>
              </a:rPr>
              <a:t> </a:t>
            </a:r>
            <a:r>
              <a:rPr lang="en-US" altLang="ko-KR" sz="2000" i="1">
                <a:solidFill>
                  <a:srgbClr val="ff0000"/>
                </a:solidFill>
                <a:latin typeface="에스코어 드림 6 Bold"/>
                <a:ea typeface="에스코어 드림 6 Bold"/>
              </a:rPr>
              <a:t>Tocken</a:t>
            </a:r>
            <a:endParaRPr lang="en-US" altLang="ko-KR"/>
          </a:p>
        </p:txBody>
      </p:sp>
      <p:sp>
        <p:nvSpPr>
          <p:cNvPr id="16" name=""/>
          <p:cNvSpPr txBox="1"/>
          <p:nvPr/>
        </p:nvSpPr>
        <p:spPr>
          <a:xfrm>
            <a:off x="2841047" y="3036740"/>
            <a:ext cx="4507579" cy="299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/>
              <a:t>form</a:t>
            </a:r>
            <a:r>
              <a:rPr lang="ko-KR" altLang="en-US" sz="1400"/>
              <a:t>을 넘길 시 토큰을 함께  전송해주지 않았을 경우</a:t>
            </a: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27475" y="2594696"/>
            <a:ext cx="7153274" cy="542925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5910" y="3733380"/>
            <a:ext cx="8156862" cy="611028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40477" y="4815320"/>
            <a:ext cx="6364432" cy="1500187"/>
          </a:xfrm>
          <a:prstGeom prst="rect">
            <a:avLst/>
          </a:prstGeom>
        </p:spPr>
      </p:pic>
      <p:sp>
        <p:nvSpPr>
          <p:cNvPr id="15" name=""/>
          <p:cNvSpPr txBox="1"/>
          <p:nvPr/>
        </p:nvSpPr>
        <p:spPr>
          <a:xfrm>
            <a:off x="4351193" y="2173431"/>
            <a:ext cx="1125336" cy="365241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>
                <a:solidFill>
                  <a:srgbClr val="b2b2b2"/>
                </a:solidFill>
                <a:latin typeface="에스코어 드림 6 Bold"/>
                <a:ea typeface="에스코어 드림 6 Bold"/>
              </a:rPr>
              <a:t>jsp</a:t>
            </a:r>
            <a:r>
              <a:rPr lang="ko-KR" altLang="en-US">
                <a:solidFill>
                  <a:srgbClr val="b2b2b2"/>
                </a:solidFill>
                <a:latin typeface="에스코어 드림 6 Bold"/>
                <a:ea typeface="에스코어 드림 6 Bold"/>
              </a:rPr>
              <a:t> </a:t>
            </a:r>
            <a:r>
              <a:rPr lang="en-US" altLang="ko-KR">
                <a:solidFill>
                  <a:srgbClr val="b2b2b2"/>
                </a:solidFill>
                <a:latin typeface="에스코어 드림 6 Bold"/>
                <a:ea typeface="에스코어 드림 6 Bold"/>
              </a:rPr>
              <a:t>head</a:t>
            </a:r>
            <a:endParaRPr lang="en-US" altLang="ko-KR">
              <a:solidFill>
                <a:srgbClr val="b2b2b2"/>
              </a:solidFill>
              <a:latin typeface="에스코어 드림 6 Bold"/>
              <a:ea typeface="에스코어 드림 6 Bold"/>
            </a:endParaRPr>
          </a:p>
        </p:txBody>
      </p:sp>
      <p:cxnSp>
        <p:nvCxnSpPr>
          <p:cNvPr id="16" name=""/>
          <p:cNvCxnSpPr>
            <a:stCxn id="15" idx="1"/>
          </p:cNvCxnSpPr>
          <p:nvPr/>
        </p:nvCxnSpPr>
        <p:spPr>
          <a:xfrm rot="10800000">
            <a:off x="1580284" y="2356051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"/>
          <p:cNvCxnSpPr/>
          <p:nvPr/>
        </p:nvCxnSpPr>
        <p:spPr>
          <a:xfrm rot="10800000">
            <a:off x="5470815" y="2369040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"/>
          <p:cNvSpPr txBox="1"/>
          <p:nvPr/>
        </p:nvSpPr>
        <p:spPr>
          <a:xfrm>
            <a:off x="4536498" y="3296515"/>
            <a:ext cx="825731" cy="365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b2b2b2"/>
                </a:solidFill>
                <a:latin typeface="에스코어 드림 6 Bold"/>
                <a:ea typeface="에스코어 드림 6 Bold"/>
              </a:rPr>
              <a:t>HTML</a:t>
            </a:r>
            <a:endParaRPr lang="en-US" altLang="ko-KR">
              <a:solidFill>
                <a:srgbClr val="b2b2b2"/>
              </a:solidFill>
              <a:latin typeface="에스코어 드림 6 Bold"/>
              <a:ea typeface="에스코어 드림 6 Bold"/>
            </a:endParaRPr>
          </a:p>
        </p:txBody>
      </p:sp>
      <p:cxnSp>
        <p:nvCxnSpPr>
          <p:cNvPr id="19" name=""/>
          <p:cNvCxnSpPr/>
          <p:nvPr/>
        </p:nvCxnSpPr>
        <p:spPr>
          <a:xfrm rot="10800000">
            <a:off x="1592407" y="3470476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"/>
          <p:cNvCxnSpPr/>
          <p:nvPr/>
        </p:nvCxnSpPr>
        <p:spPr>
          <a:xfrm rot="10800000">
            <a:off x="5482938" y="3483465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"/>
          <p:cNvSpPr/>
          <p:nvPr/>
        </p:nvSpPr>
        <p:spPr>
          <a:xfrm>
            <a:off x="1008784" y="3732068"/>
            <a:ext cx="476249" cy="181841"/>
          </a:xfrm>
          <a:prstGeom prst="rect">
            <a:avLst/>
          </a:prstGeom>
          <a:solidFill>
            <a:srgbClr val="ffe766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"/>
          <p:cNvSpPr txBox="1"/>
          <p:nvPr/>
        </p:nvSpPr>
        <p:spPr>
          <a:xfrm>
            <a:off x="4498398" y="4470688"/>
            <a:ext cx="822267" cy="366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b2b2b2"/>
                </a:solidFill>
                <a:latin typeface="에스코어 드림 6 Bold"/>
                <a:ea typeface="에스코어 드림 6 Bold"/>
              </a:rPr>
              <a:t>script</a:t>
            </a:r>
            <a:endParaRPr lang="en-US" altLang="ko-KR">
              <a:solidFill>
                <a:srgbClr val="b2b2b2"/>
              </a:solidFill>
              <a:latin typeface="에스코어 드림 6 Bold"/>
              <a:ea typeface="에스코어 드림 6 Bold"/>
            </a:endParaRPr>
          </a:p>
        </p:txBody>
      </p:sp>
      <p:cxnSp>
        <p:nvCxnSpPr>
          <p:cNvPr id="23" name=""/>
          <p:cNvCxnSpPr/>
          <p:nvPr/>
        </p:nvCxnSpPr>
        <p:spPr>
          <a:xfrm rot="10800000">
            <a:off x="1554307" y="4644649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"/>
          <p:cNvCxnSpPr/>
          <p:nvPr/>
        </p:nvCxnSpPr>
        <p:spPr>
          <a:xfrm rot="10800000">
            <a:off x="5444838" y="4657638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"/>
          <p:cNvSpPr/>
          <p:nvPr/>
        </p:nvSpPr>
        <p:spPr>
          <a:xfrm>
            <a:off x="2139661" y="5062105"/>
            <a:ext cx="5100204" cy="181841"/>
          </a:xfrm>
          <a:prstGeom prst="rect">
            <a:avLst/>
          </a:prstGeom>
          <a:solidFill>
            <a:srgbClr val="ffe766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"/>
          <p:cNvSpPr txBox="1"/>
          <p:nvPr/>
        </p:nvSpPr>
        <p:spPr>
          <a:xfrm>
            <a:off x="4186669" y="1558635"/>
            <a:ext cx="1577341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&lt;security&gt;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1753463" y="2144856"/>
            <a:ext cx="6407383" cy="6986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BCrypt</a:t>
            </a:r>
            <a:r>
              <a:rPr lang="en-US" altLang="ko-KR" sz="4000">
                <a:solidFill>
                  <a:srgbClr val="ff0000"/>
                </a:solidFill>
                <a:latin typeface="에스코어 드림 7 ExtraBold"/>
                <a:ea typeface="에스코어 드림 7 ExtraBold"/>
              </a:rPr>
              <a:t>Password</a:t>
            </a: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Encoder</a:t>
            </a:r>
            <a:endParaRPr lang="en-US" altLang="ko-KR" sz="40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186669" y="1558635"/>
            <a:ext cx="1577341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&lt;security&gt;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3949411" y="2863559"/>
            <a:ext cx="1866557" cy="573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:</a:t>
            </a:r>
            <a:r>
              <a:rPr lang="ko-KR" altLang="en-US"/>
              <a:t> 비밀번호 암호화</a:t>
            </a:r>
            <a:endParaRPr lang="ko-KR" altLang="en-US"/>
          </a:p>
          <a:p>
            <a:pPr>
              <a:defRPr/>
            </a:pPr>
            <a:endParaRPr lang="ko-KR" altLang="en-US" sz="1400"/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59897" y="4610532"/>
            <a:ext cx="7334250" cy="1152525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91220" y="3555423"/>
            <a:ext cx="4819650" cy="647700"/>
          </a:xfrm>
          <a:prstGeom prst="rect">
            <a:avLst/>
          </a:prstGeom>
        </p:spPr>
      </p:pic>
      <p:sp>
        <p:nvSpPr>
          <p:cNvPr id="17" name=""/>
          <p:cNvSpPr txBox="1"/>
          <p:nvPr/>
        </p:nvSpPr>
        <p:spPr>
          <a:xfrm>
            <a:off x="4355523" y="3296515"/>
            <a:ext cx="1279467" cy="365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b2b2b2"/>
                </a:solidFill>
                <a:latin typeface="에스코어 드림 6 Bold"/>
                <a:ea typeface="에스코어 드림 6 Bold"/>
              </a:rPr>
              <a:t>Controller</a:t>
            </a:r>
            <a:endParaRPr lang="en-US" altLang="ko-KR">
              <a:solidFill>
                <a:srgbClr val="b2b2b2"/>
              </a:solidFill>
              <a:latin typeface="에스코어 드림 6 Bold"/>
              <a:ea typeface="에스코어 드림 6 Bold"/>
            </a:endParaRPr>
          </a:p>
        </p:txBody>
      </p:sp>
      <p:cxnSp>
        <p:nvCxnSpPr>
          <p:cNvPr id="18" name=""/>
          <p:cNvCxnSpPr/>
          <p:nvPr/>
        </p:nvCxnSpPr>
        <p:spPr>
          <a:xfrm rot="10800000">
            <a:off x="1592407" y="3470476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"/>
          <p:cNvCxnSpPr/>
          <p:nvPr/>
        </p:nvCxnSpPr>
        <p:spPr>
          <a:xfrm rot="10800000">
            <a:off x="5578188" y="3483465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"/>
          <p:cNvSpPr txBox="1"/>
          <p:nvPr/>
        </p:nvSpPr>
        <p:spPr>
          <a:xfrm>
            <a:off x="4663787" y="4176277"/>
            <a:ext cx="504478" cy="3652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b2b2b2"/>
                </a:solidFill>
                <a:latin typeface="에스코어 드림 6 Bold"/>
                <a:ea typeface="에스코어 드림 6 Bold"/>
              </a:rPr>
              <a:t>DB</a:t>
            </a:r>
            <a:endParaRPr lang="ko-KR" altLang="en-US">
              <a:solidFill>
                <a:srgbClr val="b2b2b2"/>
              </a:solidFill>
              <a:latin typeface="에스코어 드림 6 Bold"/>
              <a:ea typeface="에스코어 드림 6 Bold"/>
            </a:endParaRPr>
          </a:p>
        </p:txBody>
      </p:sp>
      <p:cxnSp>
        <p:nvCxnSpPr>
          <p:cNvPr id="21" name=""/>
          <p:cNvCxnSpPr>
            <a:stCxn id="20" idx="1"/>
          </p:cNvCxnSpPr>
          <p:nvPr/>
        </p:nvCxnSpPr>
        <p:spPr>
          <a:xfrm rot="10800000">
            <a:off x="1571625" y="4350237"/>
            <a:ext cx="3092161" cy="8662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"/>
          <p:cNvCxnSpPr>
            <a:endCxn id="20" idx="3"/>
          </p:cNvCxnSpPr>
          <p:nvPr/>
        </p:nvCxnSpPr>
        <p:spPr>
          <a:xfrm rot="10800000">
            <a:off x="5168265" y="4358899"/>
            <a:ext cx="3160050" cy="433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"/>
          <p:cNvSpPr/>
          <p:nvPr/>
        </p:nvSpPr>
        <p:spPr>
          <a:xfrm>
            <a:off x="1251238" y="4797136"/>
            <a:ext cx="796636" cy="19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424794" y="1558635"/>
            <a:ext cx="1005840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&lt;API&gt;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51068" y="1982931"/>
            <a:ext cx="1143001" cy="1143001"/>
          </a:xfrm>
          <a:prstGeom prst="rect">
            <a:avLst/>
          </a:prstGeom>
        </p:spPr>
      </p:pic>
      <p:sp>
        <p:nvSpPr>
          <p:cNvPr id="20" name=""/>
          <p:cNvSpPr txBox="1"/>
          <p:nvPr/>
        </p:nvSpPr>
        <p:spPr>
          <a:xfrm>
            <a:off x="4483675" y="2031421"/>
            <a:ext cx="1799015" cy="471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5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geocoding</a:t>
            </a:r>
            <a:endParaRPr lang="en-US" altLang="ko-KR" sz="25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4455100" y="2458314"/>
            <a:ext cx="2008565" cy="471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5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geolocation</a:t>
            </a:r>
            <a:endParaRPr lang="en-US" altLang="ko-KR" sz="25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86204" y="4458133"/>
            <a:ext cx="1524000" cy="504825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0200" y="3781857"/>
            <a:ext cx="5546895" cy="1658215"/>
          </a:xfrm>
          <a:prstGeom prst="rect">
            <a:avLst/>
          </a:prstGeom>
        </p:spPr>
      </p:pic>
      <p:sp>
        <p:nvSpPr>
          <p:cNvPr id="25" name=""/>
          <p:cNvSpPr/>
          <p:nvPr/>
        </p:nvSpPr>
        <p:spPr>
          <a:xfrm>
            <a:off x="2697307" y="4225636"/>
            <a:ext cx="1766454" cy="173182"/>
          </a:xfrm>
          <a:prstGeom prst="rect">
            <a:avLst/>
          </a:prstGeom>
          <a:solidFill>
            <a:srgbClr val="ffe766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"/>
          <p:cNvSpPr/>
          <p:nvPr/>
        </p:nvSpPr>
        <p:spPr>
          <a:xfrm>
            <a:off x="6567920" y="4442113"/>
            <a:ext cx="493568" cy="6494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186669" y="1558635"/>
            <a:ext cx="1577341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&lt;security&gt;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186669" y="1558635"/>
            <a:ext cx="1577341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&lt;security&gt;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/>
          <p:cNvSpPr/>
          <p:nvPr/>
        </p:nvSpPr>
        <p:spPr>
          <a:xfrm>
            <a:off x="200029" y="188640"/>
            <a:ext cx="9505942" cy="6480175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ko-KR" altLang="en-US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3254" y="188913"/>
            <a:ext cx="8244466" cy="4074452"/>
          </a:xfrm>
          <a:prstGeom prst="rect">
            <a:avLst/>
          </a:prstGeom>
        </p:spPr>
      </p:pic>
      <p:cxnSp>
        <p:nvCxnSpPr>
          <p:cNvPr id="32" name=""/>
          <p:cNvCxnSpPr/>
          <p:nvPr/>
        </p:nvCxnSpPr>
        <p:spPr>
          <a:xfrm rot="5400000">
            <a:off x="1506141" y="5185767"/>
            <a:ext cx="576064" cy="576064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"/>
          <p:cNvSpPr/>
          <p:nvPr/>
        </p:nvSpPr>
        <p:spPr>
          <a:xfrm flipV="1">
            <a:off x="1074093" y="5229200"/>
            <a:ext cx="792087" cy="360040"/>
          </a:xfrm>
          <a:prstGeom prst="snip1Rect">
            <a:avLst>
              <a:gd name="adj" fmla="val 50000"/>
            </a:avLst>
          </a:prstGeom>
          <a:solidFill>
            <a:srgbClr val="4c4c4c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1" name=""/>
          <p:cNvSpPr txBox="1"/>
          <p:nvPr/>
        </p:nvSpPr>
        <p:spPr>
          <a:xfrm>
            <a:off x="1146101" y="5254262"/>
            <a:ext cx="864096" cy="3372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>
              <a:lnSpc>
                <a:spcPct val="90000"/>
              </a:lnSpc>
              <a:spcAft>
                <a:spcPts val="2400"/>
              </a:spcAft>
              <a:buClr>
                <a:srgbClr val="da5054"/>
              </a:buClr>
              <a:buFont typeface="+mj-lt"/>
              <a:buNone/>
              <a:defRPr/>
            </a:pPr>
            <a:r>
              <a:rPr lang="ko-KR" altLang="en-US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한컴 윤고딕 740"/>
                <a:ea typeface="한컴 윤고딕 740"/>
                <a:cs typeface="+mj-cs"/>
              </a:rPr>
              <a:t>주제</a:t>
            </a:r>
            <a:endParaRPr lang="ko-KR" altLang="en-US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lt1"/>
              </a:solidFill>
              <a:latin typeface="한컴 윤고딕 740"/>
              <a:ea typeface="한컴 윤고딕 740"/>
              <a:cs typeface="+mj-cs"/>
            </a:endParaRPr>
          </a:p>
        </p:txBody>
      </p:sp>
      <p:grpSp>
        <p:nvGrpSpPr>
          <p:cNvPr id="46" name=""/>
          <p:cNvGrpSpPr/>
          <p:nvPr/>
        </p:nvGrpSpPr>
        <p:grpSpPr>
          <a:xfrm rot="0">
            <a:off x="2201838" y="5185767"/>
            <a:ext cx="1464543" cy="576064"/>
            <a:chOff x="2379762" y="4825727"/>
            <a:chExt cx="1464543" cy="576064"/>
          </a:xfrm>
        </p:grpSpPr>
        <p:sp>
          <p:nvSpPr>
            <p:cNvPr id="41" name=""/>
            <p:cNvSpPr/>
            <p:nvPr/>
          </p:nvSpPr>
          <p:spPr>
            <a:xfrm flipV="1">
              <a:off x="2379762" y="4869160"/>
              <a:ext cx="1243186" cy="360040"/>
            </a:xfrm>
            <a:prstGeom prst="snip1Rect">
              <a:avLst>
                <a:gd name="adj" fmla="val 50000"/>
              </a:avLst>
            </a:prstGeom>
            <a:solidFill>
              <a:srgbClr val="4c4c4c"/>
            </a:solidFill>
            <a:ln>
              <a:noFill/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40" name=""/>
            <p:cNvCxnSpPr/>
            <p:nvPr/>
          </p:nvCxnSpPr>
          <p:spPr>
            <a:xfrm rot="5400000">
              <a:off x="3268241" y="4825727"/>
              <a:ext cx="576064" cy="576064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"/>
          <p:cNvSpPr txBox="1"/>
          <p:nvPr/>
        </p:nvSpPr>
        <p:spPr>
          <a:xfrm>
            <a:off x="2269654" y="5250839"/>
            <a:ext cx="1152128" cy="33843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lnSpc>
                <a:spcPct val="90000"/>
              </a:lnSpc>
              <a:spcAft>
                <a:spcPts val="2400"/>
              </a:spcAft>
              <a:buClr>
                <a:srgbClr val="da5054"/>
              </a:buClr>
              <a:buFont typeface="+mj-lt"/>
              <a:buNone/>
              <a:defRPr/>
            </a:pPr>
            <a:r>
              <a:rPr lang="ko-KR" altLang="en-US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한컴 윤고딕 740"/>
                <a:ea typeface="한컴 윤고딕 740"/>
                <a:cs typeface="+mj-cs"/>
              </a:rPr>
              <a:t>선정 이유</a:t>
            </a:r>
            <a:r>
              <a:rPr lang="ko-KR" altLang="en-US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나눔스퀘어 Bold"/>
                <a:ea typeface="나눔스퀘어 Bold"/>
                <a:cs typeface="+mj-cs"/>
              </a:rPr>
              <a:t> </a:t>
            </a:r>
            <a:endParaRPr lang="ko-KR" altLang="en-US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lt1"/>
              </a:solidFill>
              <a:latin typeface="나눔스퀘어 Bold"/>
              <a:ea typeface="나눔스퀘어 Bold"/>
              <a:cs typeface="+mj-cs"/>
            </a:endParaRPr>
          </a:p>
        </p:txBody>
      </p:sp>
      <p:grpSp>
        <p:nvGrpSpPr>
          <p:cNvPr id="47" name=""/>
          <p:cNvGrpSpPr/>
          <p:nvPr/>
        </p:nvGrpSpPr>
        <p:grpSpPr>
          <a:xfrm rot="0">
            <a:off x="3786014" y="5185767"/>
            <a:ext cx="1464543" cy="576064"/>
            <a:chOff x="2379762" y="4825727"/>
            <a:chExt cx="1464543" cy="576064"/>
          </a:xfrm>
        </p:grpSpPr>
        <p:sp>
          <p:nvSpPr>
            <p:cNvPr id="48" name=""/>
            <p:cNvSpPr/>
            <p:nvPr/>
          </p:nvSpPr>
          <p:spPr>
            <a:xfrm flipV="1">
              <a:off x="2379762" y="4869160"/>
              <a:ext cx="1243186" cy="360040"/>
            </a:xfrm>
            <a:prstGeom prst="snip1Rect">
              <a:avLst>
                <a:gd name="adj" fmla="val 50000"/>
              </a:avLst>
            </a:prstGeom>
            <a:solidFill>
              <a:srgbClr val="4c4c4c"/>
            </a:solidFill>
            <a:ln>
              <a:noFill/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49" name=""/>
            <p:cNvCxnSpPr/>
            <p:nvPr/>
          </p:nvCxnSpPr>
          <p:spPr>
            <a:xfrm rot="5400000">
              <a:off x="3268241" y="4825727"/>
              <a:ext cx="576064" cy="576064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"/>
          <p:cNvSpPr txBox="1"/>
          <p:nvPr/>
        </p:nvSpPr>
        <p:spPr>
          <a:xfrm>
            <a:off x="3819922" y="5252719"/>
            <a:ext cx="1152128" cy="338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90000"/>
              </a:lnSpc>
              <a:spcAft>
                <a:spcPts val="2400"/>
              </a:spcAft>
              <a:buClr>
                <a:srgbClr val="da5054"/>
              </a:buClr>
              <a:buFont typeface="+mj-lt"/>
              <a:buNone/>
              <a:defRPr/>
            </a:pPr>
            <a:r>
              <a:rPr lang="ko-KR" altLang="en-US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한컴 윤고딕 740"/>
                <a:ea typeface="한컴 윤고딕 740"/>
                <a:cs typeface="+mj-cs"/>
              </a:rPr>
              <a:t>작업 문서</a:t>
            </a:r>
            <a:endParaRPr lang="ko-KR" altLang="en-US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lt1"/>
              </a:solidFill>
              <a:latin typeface="한컴 윤고딕 740"/>
              <a:cs typeface="+mj-cs"/>
            </a:endParaRPr>
          </a:p>
        </p:txBody>
      </p:sp>
      <p:grpSp>
        <p:nvGrpSpPr>
          <p:cNvPr id="51" name=""/>
          <p:cNvGrpSpPr/>
          <p:nvPr/>
        </p:nvGrpSpPr>
        <p:grpSpPr>
          <a:xfrm rot="0">
            <a:off x="5394572" y="5195292"/>
            <a:ext cx="1953741" cy="576064"/>
            <a:chOff x="2379762" y="4835252"/>
            <a:chExt cx="1460556" cy="576064"/>
          </a:xfrm>
        </p:grpSpPr>
        <p:sp>
          <p:nvSpPr>
            <p:cNvPr id="52" name=""/>
            <p:cNvSpPr/>
            <p:nvPr/>
          </p:nvSpPr>
          <p:spPr>
            <a:xfrm flipV="1">
              <a:off x="2379762" y="4869160"/>
              <a:ext cx="1291942" cy="360040"/>
            </a:xfrm>
            <a:prstGeom prst="snip1Rect">
              <a:avLst>
                <a:gd name="adj" fmla="val 50000"/>
              </a:avLst>
            </a:prstGeom>
            <a:solidFill>
              <a:srgbClr val="4c4c4c"/>
            </a:solidFill>
            <a:ln>
              <a:noFill/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53" name=""/>
            <p:cNvCxnSpPr/>
            <p:nvPr/>
          </p:nvCxnSpPr>
          <p:spPr>
            <a:xfrm rot="5400000">
              <a:off x="3336962" y="4907960"/>
              <a:ext cx="576064" cy="430647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"/>
          <p:cNvSpPr txBox="1"/>
          <p:nvPr/>
        </p:nvSpPr>
        <p:spPr>
          <a:xfrm>
            <a:off x="5439881" y="5222294"/>
            <a:ext cx="1610876" cy="366976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한컴 윤고딕 740"/>
                <a:ea typeface="한컴 윤고딕 740"/>
              </a:rPr>
              <a:t>사용기술</a:t>
            </a:r>
            <a:r>
              <a:rPr lang="en-US" altLang="ko-KR">
                <a:solidFill>
                  <a:schemeClr val="lt1"/>
                </a:solidFill>
                <a:latin typeface="한컴 윤고딕 740"/>
                <a:ea typeface="한컴 윤고딕 740"/>
              </a:rPr>
              <a:t>&amp;</a:t>
            </a:r>
            <a:r>
              <a:rPr lang="ko-KR" altLang="en-US">
                <a:solidFill>
                  <a:schemeClr val="lt1"/>
                </a:solidFill>
                <a:latin typeface="한컴 윤고딕 740"/>
                <a:ea typeface="한컴 윤고딕 740"/>
              </a:rPr>
              <a:t>환경</a:t>
            </a:r>
            <a:endParaRPr lang="ko-KR" altLang="en-US">
              <a:solidFill>
                <a:schemeClr val="lt1"/>
              </a:solidFill>
              <a:latin typeface="한컴 윤고딕 740"/>
            </a:endParaRPr>
          </a:p>
        </p:txBody>
      </p:sp>
      <p:grpSp>
        <p:nvGrpSpPr>
          <p:cNvPr id="55" name=""/>
          <p:cNvGrpSpPr/>
          <p:nvPr/>
        </p:nvGrpSpPr>
        <p:grpSpPr>
          <a:xfrm rot="0">
            <a:off x="7520905" y="5157192"/>
            <a:ext cx="1248518" cy="648072"/>
            <a:chOff x="2379762" y="4797152"/>
            <a:chExt cx="1554179" cy="648072"/>
          </a:xfrm>
        </p:grpSpPr>
        <p:sp>
          <p:nvSpPr>
            <p:cNvPr id="56" name=""/>
            <p:cNvSpPr/>
            <p:nvPr/>
          </p:nvSpPr>
          <p:spPr>
            <a:xfrm flipV="1">
              <a:off x="2379762" y="4869160"/>
              <a:ext cx="1243186" cy="360040"/>
            </a:xfrm>
            <a:prstGeom prst="snip1Rect">
              <a:avLst>
                <a:gd name="adj" fmla="val 50000"/>
              </a:avLst>
            </a:prstGeom>
            <a:solidFill>
              <a:srgbClr val="4c4c4c"/>
            </a:solidFill>
            <a:ln>
              <a:noFill/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57" name=""/>
            <p:cNvCxnSpPr/>
            <p:nvPr/>
          </p:nvCxnSpPr>
          <p:spPr>
            <a:xfrm rot="5400000">
              <a:off x="3206539" y="4717822"/>
              <a:ext cx="648072" cy="806732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"/>
          <p:cNvSpPr txBox="1"/>
          <p:nvPr/>
        </p:nvSpPr>
        <p:spPr>
          <a:xfrm>
            <a:off x="7617296" y="5229200"/>
            <a:ext cx="818044" cy="36654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한컴 윤고딕 740"/>
                <a:ea typeface="한컴 윤고딕 740"/>
              </a:rPr>
              <a:t>디자인</a:t>
            </a:r>
            <a:endParaRPr lang="ko-KR" altLang="en-US">
              <a:solidFill>
                <a:schemeClr val="lt1"/>
              </a:solidFill>
              <a:latin typeface="한컴 윤고딕 740"/>
            </a:endParaRPr>
          </a:p>
        </p:txBody>
      </p:sp>
      <p:sp>
        <p:nvSpPr>
          <p:cNvPr id="59" name=""/>
          <p:cNvSpPr txBox="1"/>
          <p:nvPr/>
        </p:nvSpPr>
        <p:spPr>
          <a:xfrm>
            <a:off x="4232920" y="4575393"/>
            <a:ext cx="1656184" cy="366177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>
              <a:defRPr/>
            </a:pPr>
            <a:r>
              <a:rPr lang="en-US" altLang="ko-KR" spc="1000">
                <a:solidFill>
                  <a:schemeClr val="tx1"/>
                </a:solidFill>
                <a:latin typeface="나눔스퀘어 ExtraBold"/>
                <a:ea typeface="나눔스퀘어 ExtraBold"/>
              </a:rPr>
              <a:t>INDEX</a:t>
            </a:r>
            <a:endParaRPr lang="en-US" altLang="ko-KR" spc="1000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60" name=""/>
          <p:cNvCxnSpPr/>
          <p:nvPr/>
        </p:nvCxnSpPr>
        <p:spPr>
          <a:xfrm rot="10800000">
            <a:off x="634464" y="4749527"/>
            <a:ext cx="3579405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"/>
          <p:cNvCxnSpPr/>
          <p:nvPr/>
        </p:nvCxnSpPr>
        <p:spPr>
          <a:xfrm rot="10800000">
            <a:off x="5622066" y="4744195"/>
            <a:ext cx="3579405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9" grpId="1" animBg="1"/>
      <p:bldP spid="31" grpId="2" animBg="1"/>
      <p:bldP spid="46" grpId="3" animBg="1"/>
      <p:bldP spid="33" grpId="4" animBg="1"/>
      <p:bldP spid="47" grpId="5" animBg="1"/>
      <p:bldP spid="50" grpId="6" animBg="1"/>
      <p:bldP spid="51" grpId="7" animBg="1"/>
      <p:bldP spid="54" grpId="8" animBg="1"/>
      <p:bldP spid="55" grpId="9" animBg="1"/>
      <p:bldP spid="58" grpId="10" animBg="1"/>
    </p:bld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186669" y="1558635"/>
            <a:ext cx="1577341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&lt;security&gt;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186669" y="1558635"/>
            <a:ext cx="1577341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&lt;security&gt;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Oval 23"/>
          <p:cNvSpPr>
            <a:spLocks noChangeArrowheads="1"/>
          </p:cNvSpPr>
          <p:nvPr/>
        </p:nvSpPr>
        <p:spPr>
          <a:xfrm>
            <a:off x="272480" y="2132856"/>
            <a:ext cx="2227070" cy="4248472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anchor="t"/>
          <a:lstStyle/>
          <a:p>
            <a:pPr algn="ctr">
              <a:defRPr/>
            </a:pPr>
            <a:endParaRPr lang="en-US" altLang="ko-KR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endParaRPr lang="en-US" altLang="ko-KR" sz="7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r>
              <a:rPr lang="en-US" altLang="ko-KR" sz="2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/>
                <a:ea typeface="나눔스퀘어 Bold"/>
              </a:rPr>
              <a:t>FRONT-END</a:t>
            </a:r>
            <a:endParaRPr lang="en-US" altLang="ko-KR" sz="2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</p:txBody>
      </p:sp>
      <p:sp>
        <p:nvSpPr>
          <p:cNvPr id="60" name="Oval 23"/>
          <p:cNvSpPr>
            <a:spLocks noChangeArrowheads="1"/>
          </p:cNvSpPr>
          <p:nvPr/>
        </p:nvSpPr>
        <p:spPr>
          <a:xfrm>
            <a:off x="7427031" y="2083733"/>
            <a:ext cx="2227070" cy="3433499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anchor="t"/>
          <a:lstStyle/>
          <a:p>
            <a:pPr algn="ctr">
              <a:defRPr/>
            </a:pPr>
            <a:endParaRPr lang="en-US" altLang="ko-KR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endParaRPr lang="en-US" altLang="ko-KR" sz="7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r>
              <a:rPr lang="en-US" altLang="ko-KR" sz="2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/>
                <a:ea typeface="나눔스퀘어 Bold"/>
              </a:rPr>
              <a:t>TOOL</a:t>
            </a:r>
            <a:endParaRPr lang="en-US" altLang="ko-KR" sz="2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</p:txBody>
      </p:sp>
      <p:sp>
        <p:nvSpPr>
          <p:cNvPr id="54" name="Oval 23"/>
          <p:cNvSpPr>
            <a:spLocks noChangeArrowheads="1"/>
          </p:cNvSpPr>
          <p:nvPr/>
        </p:nvSpPr>
        <p:spPr>
          <a:xfrm>
            <a:off x="5047763" y="2718941"/>
            <a:ext cx="2227070" cy="3395075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anchor="t"/>
          <a:lstStyle/>
          <a:p>
            <a:pPr algn="ctr">
              <a:defRPr/>
            </a:pPr>
            <a:endParaRPr lang="en-US" altLang="ko-KR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r>
              <a:rPr lang="en-US" altLang="ko-KR" sz="2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/>
                <a:ea typeface="나눔스퀘어 Bold"/>
              </a:rPr>
              <a:t>API</a:t>
            </a:r>
            <a:endParaRPr lang="en-US" altLang="ko-KR" sz="2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endParaRPr lang="en-US" altLang="ko-KR" sz="3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/>
              <a:ea typeface="나눔스퀘어"/>
              <a:cs typeface="+mj-cs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ln w="9525">
                <a:solidFill>
                  <a:srgbClr val="ffffff"/>
                </a:solidFill>
              </a:ln>
              <a:solidFill>
                <a:srgbClr val="595959"/>
              </a:solidFill>
              <a:latin typeface="나눔스퀘어 Bold"/>
              <a:ea typeface="나눔스퀘어 Bold"/>
            </a:endParaRPr>
          </a:p>
        </p:txBody>
      </p:sp>
      <p:sp>
        <p:nvSpPr>
          <p:cNvPr id="52" name="Oval 23"/>
          <p:cNvSpPr>
            <a:spLocks noChangeArrowheads="1"/>
          </p:cNvSpPr>
          <p:nvPr/>
        </p:nvSpPr>
        <p:spPr>
          <a:xfrm>
            <a:off x="2647922" y="1988840"/>
            <a:ext cx="2227070" cy="4240172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anchor="t"/>
          <a:lstStyle/>
          <a:p>
            <a:pPr algn="ctr">
              <a:defRPr/>
            </a:pPr>
            <a:r>
              <a:rPr lang="en-US" altLang="ko-KR" sz="6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10</a:t>
            </a:r>
            <a:endParaRPr lang="en-US" altLang="ko-KR" sz="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endParaRPr lang="en-US" altLang="ko-KR" sz="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endParaRPr lang="en-US" altLang="ko-KR" sz="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endParaRPr lang="en-US" altLang="ko-KR" sz="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r>
              <a:rPr lang="en-US" altLang="ko-KR" sz="2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/>
                <a:ea typeface="나눔스퀘어 Bold"/>
              </a:rPr>
              <a:t>BACK-END</a:t>
            </a:r>
            <a:endParaRPr lang="en-US" altLang="ko-KR" sz="2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endParaRPr lang="en-US" altLang="ko-KR" sz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</p:txBody>
      </p:sp>
      <p:sp>
        <p:nvSpPr>
          <p:cNvPr id="40" name="직사각형 125"/>
          <p:cNvSpPr>
            <a:spLocks noChangeArrowheads="1"/>
          </p:cNvSpPr>
          <p:nvPr/>
        </p:nvSpPr>
        <p:spPr>
          <a:xfrm>
            <a:off x="3512880" y="1844863"/>
            <a:ext cx="360000" cy="360000"/>
          </a:xfrm>
          <a:prstGeom prst="rect">
            <a:avLst/>
          </a:prstGeom>
          <a:solidFill>
            <a:srgbClr val="da5054"/>
          </a:solidFill>
          <a:ln w="9525">
            <a:noFill/>
            <a:miter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02</a:t>
            </a:r>
            <a:endParaRPr lang="en-US" altLang="ko-KR" sz="1200"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41" name="직사각형 125"/>
          <p:cNvSpPr>
            <a:spLocks noChangeArrowheads="1"/>
          </p:cNvSpPr>
          <p:nvPr/>
        </p:nvSpPr>
        <p:spPr>
          <a:xfrm>
            <a:off x="5945190" y="2527038"/>
            <a:ext cx="360000" cy="360000"/>
          </a:xfrm>
          <a:prstGeom prst="rect">
            <a:avLst/>
          </a:prstGeom>
          <a:solidFill>
            <a:srgbClr val="da5054"/>
          </a:solidFill>
          <a:ln w="9525">
            <a:noFill/>
            <a:miter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03</a:t>
            </a:r>
            <a:endParaRPr lang="en-US" altLang="ko-KR" sz="1200"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125"/>
          <p:cNvSpPr>
            <a:spLocks noChangeArrowheads="1"/>
          </p:cNvSpPr>
          <p:nvPr/>
        </p:nvSpPr>
        <p:spPr>
          <a:xfrm>
            <a:off x="8315273" y="1943786"/>
            <a:ext cx="360000" cy="360000"/>
          </a:xfrm>
          <a:prstGeom prst="rect">
            <a:avLst/>
          </a:prstGeom>
          <a:solidFill>
            <a:srgbClr val="da5054"/>
          </a:solidFill>
          <a:ln w="9525">
            <a:noFill/>
            <a:miter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04</a:t>
            </a:r>
            <a:endParaRPr lang="en-US" altLang="ko-KR" sz="1200"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39" name="직사각형 125"/>
          <p:cNvSpPr>
            <a:spLocks noChangeArrowheads="1"/>
          </p:cNvSpPr>
          <p:nvPr/>
        </p:nvSpPr>
        <p:spPr>
          <a:xfrm>
            <a:off x="1136576" y="1988840"/>
            <a:ext cx="360000" cy="360000"/>
          </a:xfrm>
          <a:prstGeom prst="rect">
            <a:avLst/>
          </a:prstGeom>
          <a:solidFill>
            <a:srgbClr val="da5054"/>
          </a:solidFill>
          <a:ln w="9525">
            <a:noFill/>
            <a:miter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01</a:t>
            </a:r>
            <a:endParaRPr lang="en-US" altLang="ko-KR" sz="12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/>
              <a:ea typeface="나눔스퀘어"/>
              <a:cs typeface="+mj-cs"/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2859078" y="2780928"/>
            <a:ext cx="1834554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5429196" y="3455883"/>
            <a:ext cx="1464626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7801045" y="2880033"/>
            <a:ext cx="1498769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사용 기술 </a:t>
            </a: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&amp;</a:t>
            </a: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 환경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cxnSp>
        <p:nvCxnSpPr>
          <p:cNvPr id="1035" name="직선 연결선 52"/>
          <p:cNvCxnSpPr/>
          <p:nvPr/>
        </p:nvCxnSpPr>
        <p:spPr>
          <a:xfrm>
            <a:off x="454150" y="2924944"/>
            <a:ext cx="1834554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2350" y="3001217"/>
            <a:ext cx="2162377" cy="1075854"/>
          </a:xfrm>
          <a:prstGeom prst="rect">
            <a:avLst/>
          </a:prstGeom>
        </p:spPr>
      </p:pic>
      <p:pic>
        <p:nvPicPr>
          <p:cNvPr id="1037" name=""/>
          <p:cNvPicPr>
            <a:picLocks noChangeAspect="1"/>
          </p:cNvPicPr>
          <p:nvPr/>
        </p:nvPicPr>
        <p:blipFill rotWithShape="1">
          <a:blip r:embed="rId4"/>
          <a:srcRect l="18180" r="18180"/>
          <a:stretch>
            <a:fillRect/>
          </a:stretch>
        </p:blipFill>
        <p:spPr>
          <a:xfrm>
            <a:off x="344488" y="4221088"/>
            <a:ext cx="1008112" cy="792088"/>
          </a:xfrm>
          <a:prstGeom prst="rect">
            <a:avLst/>
          </a:prstGeom>
        </p:spPr>
      </p:pic>
      <p:pic>
        <p:nvPicPr>
          <p:cNvPr id="103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42628" y="4005064"/>
            <a:ext cx="2201080" cy="1152128"/>
          </a:xfrm>
          <a:prstGeom prst="rect">
            <a:avLst/>
          </a:prstGeom>
        </p:spPr>
      </p:pic>
      <p:pic>
        <p:nvPicPr>
          <p:cNvPr id="1039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63580" y="5157192"/>
            <a:ext cx="1681107" cy="439489"/>
          </a:xfrm>
          <a:prstGeom prst="rect">
            <a:avLst/>
          </a:prstGeom>
        </p:spPr>
      </p:pic>
      <p:pic>
        <p:nvPicPr>
          <p:cNvPr id="1041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88504" y="5480111"/>
            <a:ext cx="1652365" cy="901217"/>
          </a:xfrm>
          <a:prstGeom prst="rect">
            <a:avLst/>
          </a:prstGeom>
        </p:spPr>
      </p:pic>
      <p:pic>
        <p:nvPicPr>
          <p:cNvPr id="1042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804170" y="2956845"/>
            <a:ext cx="996702" cy="996702"/>
          </a:xfrm>
          <a:prstGeom prst="rect">
            <a:avLst/>
          </a:prstGeom>
        </p:spPr>
      </p:pic>
      <p:pic>
        <p:nvPicPr>
          <p:cNvPr id="1043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696071" y="2780928"/>
            <a:ext cx="1112912" cy="1112912"/>
          </a:xfrm>
          <a:prstGeom prst="rect">
            <a:avLst/>
          </a:prstGeom>
        </p:spPr>
      </p:pic>
      <p:pic>
        <p:nvPicPr>
          <p:cNvPr id="1044" name=""/>
          <p:cNvPicPr>
            <a:picLocks noChangeAspect="1"/>
          </p:cNvPicPr>
          <p:nvPr/>
        </p:nvPicPr>
        <p:blipFill rotWithShape="1">
          <a:blip r:embed="rId10"/>
          <a:srcRect l="24320" r="25230"/>
          <a:stretch>
            <a:fillRect/>
          </a:stretch>
        </p:blipFill>
        <p:spPr>
          <a:xfrm>
            <a:off x="2844714" y="4172775"/>
            <a:ext cx="864096" cy="570880"/>
          </a:xfrm>
          <a:prstGeom prst="rect">
            <a:avLst/>
          </a:prstGeom>
        </p:spPr>
      </p:pic>
      <p:pic>
        <p:nvPicPr>
          <p:cNvPr id="1045" name=""/>
          <p:cNvPicPr>
            <a:picLocks noChangeAspect="1"/>
          </p:cNvPicPr>
          <p:nvPr/>
        </p:nvPicPr>
        <p:blipFill rotWithShape="1">
          <a:blip r:embed="rId11"/>
          <a:srcRect l="5940" r="10850" b="7920"/>
          <a:stretch>
            <a:fillRect/>
          </a:stretch>
        </p:blipFill>
        <p:spPr>
          <a:xfrm>
            <a:off x="3850091" y="4087591"/>
            <a:ext cx="864096" cy="717181"/>
          </a:xfrm>
          <a:prstGeom prst="rect">
            <a:avLst/>
          </a:prstGeom>
        </p:spPr>
      </p:pic>
      <p:pic>
        <p:nvPicPr>
          <p:cNvPr id="1046" name="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3125767" y="4972642"/>
            <a:ext cx="1254810" cy="317624"/>
          </a:xfrm>
          <a:prstGeom prst="rect">
            <a:avLst/>
          </a:prstGeom>
        </p:spPr>
      </p:pic>
      <p:pic>
        <p:nvPicPr>
          <p:cNvPr id="1047" name="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3110674" y="5518138"/>
            <a:ext cx="1189236" cy="376448"/>
          </a:xfrm>
          <a:prstGeom prst="rect">
            <a:avLst/>
          </a:prstGeom>
        </p:spPr>
      </p:pic>
      <p:pic>
        <p:nvPicPr>
          <p:cNvPr id="1048" name="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5148971" y="3553869"/>
            <a:ext cx="952500" cy="966787"/>
          </a:xfrm>
          <a:prstGeom prst="rect">
            <a:avLst/>
          </a:prstGeom>
        </p:spPr>
      </p:pic>
      <p:pic>
        <p:nvPicPr>
          <p:cNvPr id="1049" name=""/>
          <p:cNvPicPr>
            <a:picLocks noChangeAspect="1"/>
          </p:cNvPicPr>
          <p:nvPr/>
        </p:nvPicPr>
        <p:blipFill rotWithShape="1">
          <a:blip r:embed="rId15"/>
          <a:srcRect l="17290" t="33400" r="17290" b="33400"/>
          <a:stretch>
            <a:fillRect/>
          </a:stretch>
        </p:blipFill>
        <p:spPr>
          <a:xfrm>
            <a:off x="5949718" y="3844636"/>
            <a:ext cx="1224136" cy="326436"/>
          </a:xfrm>
          <a:prstGeom prst="rect">
            <a:avLst/>
          </a:prstGeom>
        </p:spPr>
      </p:pic>
      <p:pic>
        <p:nvPicPr>
          <p:cNvPr id="1050" name="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5946982" y="4285344"/>
            <a:ext cx="1420338" cy="574099"/>
          </a:xfrm>
          <a:prstGeom prst="rect">
            <a:avLst/>
          </a:prstGeom>
        </p:spPr>
      </p:pic>
      <p:pic>
        <p:nvPicPr>
          <p:cNvPr id="1051" name="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5160365" y="4683896"/>
            <a:ext cx="998239" cy="998239"/>
          </a:xfrm>
          <a:prstGeom prst="rect">
            <a:avLst/>
          </a:prstGeom>
        </p:spPr>
      </p:pic>
      <p:pic>
        <p:nvPicPr>
          <p:cNvPr id="1052" name="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6094947" y="4714203"/>
            <a:ext cx="1070248" cy="1070248"/>
          </a:xfrm>
          <a:prstGeom prst="rect">
            <a:avLst/>
          </a:prstGeom>
        </p:spPr>
      </p:pic>
      <p:pic>
        <p:nvPicPr>
          <p:cNvPr id="1053" name="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7672832" y="2970068"/>
            <a:ext cx="762914" cy="865907"/>
          </a:xfrm>
          <a:prstGeom prst="rect">
            <a:avLst/>
          </a:prstGeom>
        </p:spPr>
      </p:pic>
      <p:pic>
        <p:nvPicPr>
          <p:cNvPr id="1054" name="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8495435" y="2954482"/>
            <a:ext cx="909205" cy="909205"/>
          </a:xfrm>
          <a:prstGeom prst="rect">
            <a:avLst/>
          </a:prstGeom>
        </p:spPr>
      </p:pic>
      <p:pic>
        <p:nvPicPr>
          <p:cNvPr id="1055" name="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7914407" y="4041197"/>
            <a:ext cx="1079292" cy="604404"/>
          </a:xfrm>
          <a:prstGeom prst="rect">
            <a:avLst/>
          </a:prstGeom>
        </p:spPr>
      </p:pic>
      <p:pic>
        <p:nvPicPr>
          <p:cNvPr id="1056" name="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7667625" y="4807959"/>
            <a:ext cx="1758811" cy="253388"/>
          </a:xfrm>
          <a:prstGeom prst="rect">
            <a:avLst/>
          </a:prstGeom>
        </p:spPr>
      </p:pic>
      <p:sp>
        <p:nvSpPr>
          <p:cNvPr id="1057" name=""/>
          <p:cNvSpPr txBox="1"/>
          <p:nvPr/>
        </p:nvSpPr>
        <p:spPr>
          <a:xfrm>
            <a:off x="5413663" y="5685559"/>
            <a:ext cx="1469102" cy="44663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1200">
                <a:latin typeface="KoPubWorld돋움체_Pro Bold"/>
                <a:ea typeface="KoPubWorld돋움체_Pro Bold"/>
              </a:rPr>
              <a:t>google geolocation</a:t>
            </a:r>
            <a:endParaRPr lang="en-US" altLang="ko-KR" sz="1200">
              <a:latin typeface="KoPubWorld돋움체_Pro Bold"/>
              <a:ea typeface="KoPubWorld돋움체_Pro Bold"/>
            </a:endParaRPr>
          </a:p>
          <a:p>
            <a:pPr>
              <a:defRPr/>
            </a:pPr>
            <a:r>
              <a:rPr lang="en-US" altLang="ko-KR" sz="1200">
                <a:latin typeface="KoPubWorld돋움체_Pro Bold"/>
                <a:ea typeface="KoPubWorld돋움체_Pro Bold"/>
              </a:rPr>
              <a:t>     &amp;geocoding</a:t>
            </a:r>
            <a:endParaRPr lang="en-US" altLang="ko-KR" sz="1200">
              <a:latin typeface="KoPubWorld돋움체_Pro Bold"/>
              <a:ea typeface="KoPubWorld돋움체_Pro Bold"/>
            </a:endParaRPr>
          </a:p>
        </p:txBody>
      </p:sp>
      <p:sp>
        <p:nvSpPr>
          <p:cNvPr id="1059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12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CONCEPT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032" y="1413049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37" name=""/>
          <p:cNvSpPr/>
          <p:nvPr/>
        </p:nvSpPr>
        <p:spPr>
          <a:xfrm>
            <a:off x="272480" y="1412776"/>
            <a:ext cx="4680520" cy="5256584"/>
          </a:xfrm>
          <a:prstGeom prst="rect">
            <a:avLst/>
          </a:prstGeom>
          <a:solidFill>
            <a:srgbClr val="343a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38" name=""/>
          <p:cNvSpPr txBox="1"/>
          <p:nvPr/>
        </p:nvSpPr>
        <p:spPr>
          <a:xfrm>
            <a:off x="2576736" y="3233162"/>
            <a:ext cx="2458179" cy="699894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p>
            <a:pPr>
              <a:defRPr/>
            </a:pPr>
            <a:r>
              <a:rPr lang="en-US" altLang="ko-KR" sz="4000" spc="1000">
                <a:solidFill>
                  <a:schemeClr val="lt1"/>
                </a:solidFill>
                <a:latin typeface="나눔스퀘어 ExtraBold"/>
                <a:ea typeface="나눔스퀘어 ExtraBold"/>
              </a:rPr>
              <a:t>BLACK</a:t>
            </a:r>
            <a:endParaRPr lang="en-US" altLang="ko-KR" sz="4000" spc="1000">
              <a:solidFill>
                <a:schemeClr val="lt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5039062" y="4026763"/>
            <a:ext cx="2434252" cy="698381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4000" spc="1000">
                <a:solidFill>
                  <a:schemeClr val="dk1"/>
                </a:solidFill>
                <a:latin typeface="나눔스퀘어 ExtraBold"/>
                <a:ea typeface="나눔스퀘어 ExtraBold"/>
              </a:rPr>
              <a:t>WHITE</a:t>
            </a:r>
            <a:endParaRPr lang="en-US" altLang="ko-KR" sz="4000" spc="1000">
              <a:solidFill>
                <a:schemeClr val="dk1"/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1" animBg="1"/>
    </p:bldLst>
  </p:timing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CONCEPT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032" y="1413049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14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2"/>
          <a:srcRect l="4590" t="40320" r="-4590" b="-20790"/>
          <a:stretch>
            <a:fillRect/>
          </a:stretch>
        </p:blipFill>
        <p:spPr>
          <a:xfrm>
            <a:off x="5601072" y="1967552"/>
            <a:ext cx="3407246" cy="5637912"/>
          </a:xfrm>
          <a:prstGeom prst="rect">
            <a:avLst/>
          </a:prstGeom>
        </p:spPr>
      </p:pic>
      <p:pic>
        <p:nvPicPr>
          <p:cNvPr id="41" name=""/>
          <p:cNvPicPr>
            <a:picLocks noChangeAspect="1"/>
          </p:cNvPicPr>
          <p:nvPr/>
        </p:nvPicPr>
        <p:blipFill rotWithShape="1">
          <a:blip r:embed="rId3"/>
          <a:srcRect t="19950" b="8460"/>
          <a:stretch>
            <a:fillRect/>
          </a:stretch>
        </p:blipFill>
        <p:spPr>
          <a:xfrm>
            <a:off x="992560" y="1628800"/>
            <a:ext cx="3335238" cy="49096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느낀점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/>
          <p:cNvSpPr>
            <a:spLocks noChangeArrowheads="1"/>
          </p:cNvSpPr>
          <p:nvPr/>
        </p:nvSpPr>
        <p:spPr>
          <a:xfrm>
            <a:off x="4953000" y="1916832"/>
            <a:ext cx="4752975" cy="475225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 idx="0"/>
          </p:nvPr>
        </p:nvSpPr>
        <p:spPr>
          <a:xfrm>
            <a:off x="200025" y="260648"/>
            <a:ext cx="144463" cy="4318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cxnSp>
        <p:nvCxnSpPr>
          <p:cNvPr id="34" name="직선 연결선 33"/>
          <p:cNvCxnSpPr/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23"/>
          <p:cNvSpPr>
            <a:spLocks noChangeArrowheads="1"/>
          </p:cNvSpPr>
          <p:nvPr/>
        </p:nvSpPr>
        <p:spPr>
          <a:xfrm>
            <a:off x="200025" y="1916832"/>
            <a:ext cx="4752975" cy="47522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2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r>
              <a:rPr lang="en-US" altLang="ko-KR" i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4 Regular"/>
                <a:ea typeface="에스코어 드림 4 Regular"/>
                <a:cs typeface="+mj-cs"/>
              </a:rPr>
              <a:t>Stay connected,</a:t>
            </a:r>
            <a:endParaRPr lang="en-US" altLang="ko-KR" i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4 Regular"/>
              <a:ea typeface="에스코어 드림 4 Regular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r>
              <a:rPr lang="en-US" altLang="ko-KR" i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4 Regular"/>
                <a:ea typeface="에스코어 드림 4 Regular"/>
                <a:cs typeface="+mj-cs"/>
              </a:rPr>
              <a:t>stay inspired</a:t>
            </a:r>
            <a:endParaRPr lang="en-US" altLang="ko-KR" i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4 Regular"/>
              <a:ea typeface="에스코어 드림 4 Regular"/>
              <a:cs typeface="+mj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SUBJECT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2050" name="Picture 2" descr="ì ë¼, ìµë¬´ì, ëë¬¼ì ì¸ê³, ë¸ëìì ì ê¼¬, ëë¬¼ì, ê°ê¹ì´, ì´ ë, ì´êµ­ì ì¸, ë¹, ê¹í¸"/>
          <p:cNvPicPr>
            <a:picLocks noChangeAspect="1" noChangeArrowheads="1"/>
          </p:cNvPicPr>
          <p:nvPr/>
        </p:nvPicPr>
        <p:blipFill rotWithShape="1">
          <a:blip r:embed="rId3"/>
          <a:srcRect t="46470" b="120"/>
          <a:stretch>
            <a:fillRect/>
          </a:stretch>
        </p:blipFill>
        <p:spPr>
          <a:xfrm>
            <a:off x="200472" y="1916832"/>
            <a:ext cx="4762500" cy="3807604"/>
          </a:xfrm>
          <a:prstGeom prst="rect">
            <a:avLst/>
          </a:prstGeom>
          <a:noFill/>
        </p:spPr>
      </p:pic>
      <p:grpSp>
        <p:nvGrpSpPr>
          <p:cNvPr id="2" name="그룹 1"/>
          <p:cNvGrpSpPr/>
          <p:nvPr/>
        </p:nvGrpSpPr>
        <p:grpSpPr>
          <a:xfrm rot="0">
            <a:off x="5889104" y="3356992"/>
            <a:ext cx="3094677" cy="1564064"/>
            <a:chOff x="5889104" y="3356992"/>
            <a:chExt cx="3094677" cy="1564064"/>
          </a:xfrm>
        </p:grpSpPr>
        <p:sp>
          <p:nvSpPr>
            <p:cNvPr id="39" name="직사각형 125"/>
            <p:cNvSpPr>
              <a:spLocks noChangeArrowheads="1"/>
            </p:cNvSpPr>
            <p:nvPr/>
          </p:nvSpPr>
          <p:spPr>
            <a:xfrm>
              <a:off x="5971359" y="3793673"/>
              <a:ext cx="2966101" cy="272442"/>
            </a:xfrm>
            <a:prstGeom prst="rect">
              <a:avLst/>
            </a:prstGeom>
            <a:solidFill>
              <a:srgbClr val="da5054"/>
            </a:solidFill>
            <a:ln w="9525">
              <a:noFill/>
              <a:miter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20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/>
                  <a:ea typeface="나눔스퀘어 Bold"/>
                  <a:cs typeface="+mj-cs"/>
                </a:rPr>
                <a:t>숙박 공유 서비스</a:t>
              </a:r>
              <a:endParaRPr lang="ko-KR" altLang="en-US" sz="1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889104" y="4372619"/>
              <a:ext cx="3094677" cy="5484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05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/>
                  <a:ea typeface="나눔스퀘어"/>
                  <a:cs typeface="+mj-cs"/>
                </a:rPr>
                <a:t>한국형 에어비엔비</a:t>
              </a:r>
              <a:endParaRPr lang="ko-KR" altLang="en-US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endParaRPr>
            </a:p>
            <a:p>
              <a:pPr algn="di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endParaRPr lang="ko-KR" altLang="en-US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998345" y="3356992"/>
              <a:ext cx="2876194" cy="2748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dist">
                <a:defRPr/>
              </a:pPr>
              <a:r>
                <a:rPr lang="ko-KR" altLang="en-US" sz="240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da5054"/>
                  </a:solidFill>
                  <a:latin typeface="나눔스퀘어 Bold"/>
                  <a:ea typeface="나눔스퀘어 Bold"/>
                </a:rPr>
                <a:t>내국인들만을 위한</a:t>
              </a:r>
              <a:endParaRPr lang="ko-KR" altLang="en-US" sz="24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da5054"/>
                </a:solidFill>
                <a:latin typeface="나눔스퀘어 Bold"/>
                <a:ea typeface="나눔스퀘어 Bold"/>
              </a:endParaRPr>
            </a:p>
          </p:txBody>
        </p:sp>
      </p:grpSp>
      <p:pic>
        <p:nvPicPr>
          <p:cNvPr id="205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73080" y="4606900"/>
            <a:ext cx="3606800" cy="62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681208"/>
            <a:ext cx="9433495" cy="498787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2" name="TextBox 28"/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WHY?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13" name="TextBox 130"/>
          <p:cNvSpPr txBox="1"/>
          <p:nvPr/>
        </p:nvSpPr>
        <p:spPr>
          <a:xfrm>
            <a:off x="1312585" y="1318236"/>
            <a:ext cx="7265161" cy="224291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rPr>
              <a:t>왜 한국형 에어비앤비일까</a:t>
            </a:r>
            <a:r>
              <a:rPr lang="en-US" altLang="ko-KR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rPr>
              <a:t>?</a:t>
            </a:r>
            <a:endParaRPr lang="en-US" altLang="ko-KR" sz="10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나눔스퀘어"/>
              <a:ea typeface="나눔스퀘어"/>
              <a:cs typeface="+mj-cs"/>
            </a:endParaRPr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53591" y="2178576"/>
            <a:ext cx="4531934" cy="3037709"/>
          </a:xfrm>
          <a:prstGeom prst="rect">
            <a:avLst/>
          </a:prstGeom>
        </p:spPr>
      </p:pic>
      <p:sp>
        <p:nvSpPr>
          <p:cNvPr id="27" name=""/>
          <p:cNvSpPr txBox="1"/>
          <p:nvPr/>
        </p:nvSpPr>
        <p:spPr>
          <a:xfrm>
            <a:off x="2207202" y="5403272"/>
            <a:ext cx="5780463" cy="366973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>
                <a:latin typeface="나눔스퀘어라운드 ExtraBold"/>
                <a:ea typeface="나눔스퀘어라운드 ExtraBold"/>
              </a:rPr>
              <a:t>1인 가구 </a:t>
            </a:r>
            <a:r>
              <a:rPr lang="en-US" altLang="ko-KR">
                <a:solidFill>
                  <a:srgbClr val="ff0000"/>
                </a:solidFill>
                <a:latin typeface="나눔스퀘어라운드 ExtraBold"/>
                <a:ea typeface="나눔스퀘어라운드 ExtraBold"/>
              </a:rPr>
              <a:t>증가</a:t>
            </a:r>
            <a:r>
              <a:rPr lang="en-US" altLang="ko-KR">
                <a:latin typeface="나눔스퀘어라운드 ExtraBold"/>
                <a:ea typeface="나눔스퀘어라운드 ExtraBold"/>
              </a:rPr>
              <a:t>로 인한 소비 패러다임이 소유에서 </a:t>
            </a:r>
            <a:r>
              <a:rPr lang="en-US" altLang="ko-KR">
                <a:solidFill>
                  <a:srgbClr val="ff0000"/>
                </a:solidFill>
                <a:latin typeface="나눔스퀘어라운드 ExtraBold"/>
                <a:ea typeface="나눔스퀘어라운드 ExtraBold"/>
              </a:rPr>
              <a:t>공유</a:t>
            </a:r>
            <a:r>
              <a:rPr lang="en-US" altLang="ko-KR">
                <a:latin typeface="나눔스퀘어라운드 ExtraBold"/>
                <a:ea typeface="나눔스퀘어라운드 ExtraBold"/>
              </a:rPr>
              <a:t>로 확장</a:t>
            </a:r>
            <a:endParaRPr lang="en-US" altLang="ko-KR">
              <a:latin typeface="나눔스퀘어라운드 ExtraBold"/>
              <a:ea typeface="나눔스퀘어라운드 ExtraBold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3382241" y="5784272"/>
            <a:ext cx="3483206" cy="366973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>
                <a:latin typeface="나눔스퀘어라운드 ExtraBold"/>
                <a:ea typeface="나눔스퀘어라운드 ExtraBold"/>
              </a:rPr>
              <a:t>국내 공유 숙박 소비자</a:t>
            </a:r>
            <a:r>
              <a:rPr lang="en-US" altLang="ko-KR">
                <a:latin typeface="나눔스퀘어라운드 ExtraBold"/>
                <a:ea typeface="나눔스퀘어라운드 ExtraBold"/>
              </a:rPr>
              <a:t>&amp;</a:t>
            </a:r>
            <a:r>
              <a:rPr lang="ko-KR" altLang="en-US">
                <a:latin typeface="나눔스퀘어라운드 ExtraBold"/>
                <a:ea typeface="나눔스퀘어라운드 ExtraBold"/>
              </a:rPr>
              <a:t>공급자 </a:t>
            </a:r>
            <a:r>
              <a:rPr lang="ko-KR" altLang="en-US">
                <a:solidFill>
                  <a:srgbClr val="ff0000"/>
                </a:solidFill>
                <a:latin typeface="나눔스퀘어라운드 ExtraBold"/>
                <a:ea typeface="나눔스퀘어라운드 ExtraBold"/>
              </a:rPr>
              <a:t>급증</a:t>
            </a:r>
            <a:endParaRPr lang="ko-KR" altLang="en-US">
              <a:solidFill>
                <a:srgbClr val="ff0000"/>
              </a:solidFill>
              <a:latin typeface="나눔스퀘어라운드 ExtraBold"/>
              <a:ea typeface="나눔스퀘어라운드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681208"/>
            <a:ext cx="9433495" cy="498787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2" name="TextBox 28"/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WHY?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13" name="TextBox 130"/>
          <p:cNvSpPr txBox="1"/>
          <p:nvPr/>
        </p:nvSpPr>
        <p:spPr>
          <a:xfrm>
            <a:off x="1312585" y="1318236"/>
            <a:ext cx="7265161" cy="224291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rPr>
              <a:t>왜 한국형 에어비앤비일까</a:t>
            </a:r>
            <a:r>
              <a:rPr lang="en-US" altLang="ko-KR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rPr>
              <a:t>?</a:t>
            </a:r>
            <a:endParaRPr lang="en-US" altLang="ko-KR" sz="10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나눔스퀘어"/>
              <a:ea typeface="나눔스퀘어"/>
              <a:cs typeface="+mj-cs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8823" y="1894886"/>
            <a:ext cx="9315053" cy="4564179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2153338">
            <a:off x="1887681" y="2874818"/>
            <a:ext cx="580158" cy="580158"/>
          </a:xfrm>
          <a:prstGeom prst="rect">
            <a:avLst/>
          </a:prstGeom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2022326">
            <a:off x="4464627" y="2862695"/>
            <a:ext cx="580158" cy="580158"/>
          </a:xfrm>
          <a:prstGeom prst="rect">
            <a:avLst/>
          </a:prstGeom>
        </p:spPr>
      </p:pic>
      <p:pic>
        <p:nvPicPr>
          <p:cNvPr id="2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2022326">
            <a:off x="7344641" y="2841913"/>
            <a:ext cx="580158" cy="580158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19296110">
            <a:off x="1837459" y="4244687"/>
            <a:ext cx="580158" cy="5801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594617"/>
            <a:ext cx="9433495" cy="507447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4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1" name="TextBox 28"/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WHY?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12" name="TextBox 130"/>
          <p:cNvSpPr txBox="1"/>
          <p:nvPr/>
        </p:nvSpPr>
        <p:spPr>
          <a:xfrm>
            <a:off x="1312585" y="1318236"/>
            <a:ext cx="7265161" cy="224291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rPr>
              <a:t>왜 한국형 에어비앤비일까</a:t>
            </a:r>
            <a:r>
              <a:rPr lang="en-US" altLang="ko-KR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rPr>
              <a:t>?</a:t>
            </a:r>
            <a:endParaRPr lang="en-US" altLang="ko-KR" sz="10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나눔스퀘어"/>
              <a:ea typeface="나눔스퀘어"/>
              <a:cs typeface="+mj-cs"/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4368" y="2069522"/>
            <a:ext cx="4682339" cy="3411681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36210" y="3108613"/>
            <a:ext cx="4290165" cy="31259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DOCUMENTS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5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8504" y="2765077"/>
            <a:ext cx="4598834" cy="3366800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86070" y="3140968"/>
            <a:ext cx="4203434" cy="2625849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3800872" y="1772816"/>
            <a:ext cx="2222923" cy="444604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400" i="1">
                <a:solidFill>
                  <a:schemeClr val="lt1"/>
                </a:solidFill>
                <a:latin typeface="나눔스퀘어 Bold"/>
                <a:ea typeface="나눔스퀘어 Bold"/>
              </a:rPr>
              <a:t>테이블 정의서</a:t>
            </a:r>
            <a:endParaRPr lang="ko-KR" altLang="en-US" sz="2400" i="1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DOCUMENTS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6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88504" y="2824691"/>
            <a:ext cx="4598834" cy="3247571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286070" y="3766293"/>
            <a:ext cx="4203434" cy="1375197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3800872" y="1772816"/>
            <a:ext cx="2222923" cy="444604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400" i="1">
                <a:solidFill>
                  <a:schemeClr val="lt1"/>
                </a:solidFill>
                <a:latin typeface="나눔스퀘어 Bold"/>
                <a:ea typeface="나눔스퀘어 Bold"/>
              </a:rPr>
              <a:t>테이블 정의서</a:t>
            </a:r>
            <a:endParaRPr lang="ko-KR" altLang="en-US" sz="2400" i="1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DOCUMENTS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7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8112" y="1340768"/>
            <a:ext cx="7617296" cy="5225732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3719339" y="3573016"/>
            <a:ext cx="2222923" cy="448821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2400" i="1">
                <a:solidFill>
                  <a:schemeClr val="lt1"/>
                </a:solidFill>
                <a:latin typeface="나눔스퀘어 Bold"/>
                <a:ea typeface="나눔스퀘어 Bold"/>
              </a:rPr>
              <a:t>ERD</a:t>
            </a:r>
            <a:endParaRPr lang="en-US" altLang="ko-KR" sz="2400" i="1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294</ep:Words>
  <ep:PresentationFormat>A4 용지(210x297mm)</ep:PresentationFormat>
  <ep:Paragraphs>220</ep:Paragraphs>
  <ep:Slides>25</ep:Slides>
  <ep:Notes>4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ep:HeadingPairs>
  <ep:TitlesOfParts>
    <vt:vector size="26" baseType="lpstr">
      <vt:lpstr>Office 테마</vt:lpstr>
      <vt:lpstr>슬라이드 1</vt:lpstr>
      <vt:lpstr>슬라이드 2</vt:lpstr>
      <vt:lpstr>1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2018-09-20T04:59:45.000</dcterms:created>
  <dc:creator>siuser</dc:creator>
  <cp:lastModifiedBy>treej_oyd8l93</cp:lastModifiedBy>
  <dcterms:modified xsi:type="dcterms:W3CDTF">2020-02-25T06:24:54.476</dcterms:modified>
  <cp:revision>1670</cp:revision>
  <dc:title>PowerPoint 프레젠테이션</dc:title>
  <cp:version>1000.0000.01</cp:version>
</cp:coreProperties>
</file>